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63"/>
  </p:handoutMasterIdLst>
  <p:sldIdLst>
    <p:sldId id="689" r:id="rId2"/>
    <p:sldId id="730" r:id="rId3"/>
    <p:sldId id="744" r:id="rId4"/>
    <p:sldId id="745" r:id="rId5"/>
    <p:sldId id="746" r:id="rId6"/>
    <p:sldId id="806" r:id="rId7"/>
    <p:sldId id="791" r:id="rId8"/>
    <p:sldId id="747" r:id="rId9"/>
    <p:sldId id="805" r:id="rId10"/>
    <p:sldId id="792" r:id="rId11"/>
    <p:sldId id="748" r:id="rId12"/>
    <p:sldId id="797" r:id="rId13"/>
    <p:sldId id="750" r:id="rId14"/>
    <p:sldId id="751" r:id="rId15"/>
    <p:sldId id="752" r:id="rId16"/>
    <p:sldId id="753" r:id="rId17"/>
    <p:sldId id="755" r:id="rId18"/>
    <p:sldId id="756" r:id="rId19"/>
    <p:sldId id="757" r:id="rId20"/>
    <p:sldId id="758" r:id="rId21"/>
    <p:sldId id="798" r:id="rId22"/>
    <p:sldId id="793" r:id="rId23"/>
    <p:sldId id="759" r:id="rId24"/>
    <p:sldId id="761" r:id="rId25"/>
    <p:sldId id="760" r:id="rId26"/>
    <p:sldId id="762" r:id="rId27"/>
    <p:sldId id="763" r:id="rId28"/>
    <p:sldId id="799" r:id="rId29"/>
    <p:sldId id="794" r:id="rId30"/>
    <p:sldId id="764" r:id="rId31"/>
    <p:sldId id="765" r:id="rId32"/>
    <p:sldId id="766" r:id="rId33"/>
    <p:sldId id="800" r:id="rId34"/>
    <p:sldId id="767" r:id="rId35"/>
    <p:sldId id="807" r:id="rId36"/>
    <p:sldId id="768" r:id="rId37"/>
    <p:sldId id="808" r:id="rId38"/>
    <p:sldId id="769" r:id="rId39"/>
    <p:sldId id="731" r:id="rId40"/>
    <p:sldId id="770" r:id="rId41"/>
    <p:sldId id="801" r:id="rId42"/>
    <p:sldId id="771" r:id="rId43"/>
    <p:sldId id="772" r:id="rId44"/>
    <p:sldId id="773" r:id="rId45"/>
    <p:sldId id="774" r:id="rId46"/>
    <p:sldId id="802" r:id="rId47"/>
    <p:sldId id="788" r:id="rId48"/>
    <p:sldId id="775" r:id="rId49"/>
    <p:sldId id="776" r:id="rId50"/>
    <p:sldId id="777" r:id="rId51"/>
    <p:sldId id="778" r:id="rId52"/>
    <p:sldId id="779" r:id="rId53"/>
    <p:sldId id="803" r:id="rId54"/>
    <p:sldId id="789" r:id="rId55"/>
    <p:sldId id="780" r:id="rId56"/>
    <p:sldId id="781" r:id="rId57"/>
    <p:sldId id="782" r:id="rId58"/>
    <p:sldId id="804" r:id="rId59"/>
    <p:sldId id="783" r:id="rId60"/>
    <p:sldId id="784" r:id="rId61"/>
    <p:sldId id="785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1760" autoAdjust="0"/>
    <p:restoredTop sz="90929"/>
  </p:normalViewPr>
  <p:slideViewPr>
    <p:cSldViewPr>
      <p:cViewPr>
        <p:scale>
          <a:sx n="60" d="100"/>
          <a:sy n="60" d="100"/>
        </p:scale>
        <p:origin x="-108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0.xml"/><Relationship Id="rId18" Type="http://schemas.openxmlformats.org/officeDocument/2006/relationships/slide" Target="slides/slide27.xml"/><Relationship Id="rId26" Type="http://schemas.openxmlformats.org/officeDocument/2006/relationships/slide" Target="slides/slide38.xml"/><Relationship Id="rId39" Type="http://schemas.openxmlformats.org/officeDocument/2006/relationships/slide" Target="slides/slide60.xml"/><Relationship Id="rId3" Type="http://schemas.openxmlformats.org/officeDocument/2006/relationships/slide" Target="slides/slide5.xml"/><Relationship Id="rId21" Type="http://schemas.openxmlformats.org/officeDocument/2006/relationships/slide" Target="slides/slide32.xml"/><Relationship Id="rId34" Type="http://schemas.openxmlformats.org/officeDocument/2006/relationships/slide" Target="slides/slide52.xml"/><Relationship Id="rId7" Type="http://schemas.openxmlformats.org/officeDocument/2006/relationships/slide" Target="slides/slide14.xml"/><Relationship Id="rId12" Type="http://schemas.openxmlformats.org/officeDocument/2006/relationships/slide" Target="slides/slide19.xml"/><Relationship Id="rId17" Type="http://schemas.openxmlformats.org/officeDocument/2006/relationships/slide" Target="slides/slide26.xml"/><Relationship Id="rId25" Type="http://schemas.openxmlformats.org/officeDocument/2006/relationships/slide" Target="slides/slide37.xml"/><Relationship Id="rId33" Type="http://schemas.openxmlformats.org/officeDocument/2006/relationships/slide" Target="slides/slide51.xml"/><Relationship Id="rId38" Type="http://schemas.openxmlformats.org/officeDocument/2006/relationships/slide" Target="slides/slide59.xml"/><Relationship Id="rId2" Type="http://schemas.openxmlformats.org/officeDocument/2006/relationships/slide" Target="slides/slide4.xml"/><Relationship Id="rId16" Type="http://schemas.openxmlformats.org/officeDocument/2006/relationships/slide" Target="slides/slide25.xml"/><Relationship Id="rId20" Type="http://schemas.openxmlformats.org/officeDocument/2006/relationships/slide" Target="slides/slide31.xml"/><Relationship Id="rId29" Type="http://schemas.openxmlformats.org/officeDocument/2006/relationships/slide" Target="slides/slide45.xml"/><Relationship Id="rId1" Type="http://schemas.openxmlformats.org/officeDocument/2006/relationships/slide" Target="slides/slide3.xml"/><Relationship Id="rId6" Type="http://schemas.openxmlformats.org/officeDocument/2006/relationships/slide" Target="slides/slide13.xml"/><Relationship Id="rId11" Type="http://schemas.openxmlformats.org/officeDocument/2006/relationships/slide" Target="slides/slide18.xml"/><Relationship Id="rId24" Type="http://schemas.openxmlformats.org/officeDocument/2006/relationships/slide" Target="slides/slide36.xml"/><Relationship Id="rId32" Type="http://schemas.openxmlformats.org/officeDocument/2006/relationships/slide" Target="slides/slide50.xml"/><Relationship Id="rId37" Type="http://schemas.openxmlformats.org/officeDocument/2006/relationships/slide" Target="slides/slide57.xml"/><Relationship Id="rId5" Type="http://schemas.openxmlformats.org/officeDocument/2006/relationships/slide" Target="slides/slide11.xml"/><Relationship Id="rId15" Type="http://schemas.openxmlformats.org/officeDocument/2006/relationships/slide" Target="slides/slide24.xml"/><Relationship Id="rId23" Type="http://schemas.openxmlformats.org/officeDocument/2006/relationships/slide" Target="slides/slide35.xml"/><Relationship Id="rId28" Type="http://schemas.openxmlformats.org/officeDocument/2006/relationships/slide" Target="slides/slide43.xml"/><Relationship Id="rId36" Type="http://schemas.openxmlformats.org/officeDocument/2006/relationships/slide" Target="slides/slide56.xml"/><Relationship Id="rId10" Type="http://schemas.openxmlformats.org/officeDocument/2006/relationships/slide" Target="slides/slide17.xml"/><Relationship Id="rId19" Type="http://schemas.openxmlformats.org/officeDocument/2006/relationships/slide" Target="slides/slide30.xml"/><Relationship Id="rId31" Type="http://schemas.openxmlformats.org/officeDocument/2006/relationships/slide" Target="slides/slide49.xml"/><Relationship Id="rId4" Type="http://schemas.openxmlformats.org/officeDocument/2006/relationships/slide" Target="slides/slide8.xml"/><Relationship Id="rId9" Type="http://schemas.openxmlformats.org/officeDocument/2006/relationships/slide" Target="slides/slide16.xml"/><Relationship Id="rId14" Type="http://schemas.openxmlformats.org/officeDocument/2006/relationships/slide" Target="slides/slide23.xml"/><Relationship Id="rId22" Type="http://schemas.openxmlformats.org/officeDocument/2006/relationships/slide" Target="slides/slide34.xml"/><Relationship Id="rId27" Type="http://schemas.openxmlformats.org/officeDocument/2006/relationships/slide" Target="slides/slide40.xml"/><Relationship Id="rId30" Type="http://schemas.openxmlformats.org/officeDocument/2006/relationships/slide" Target="slides/slide48.xml"/><Relationship Id="rId35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450A947-79AE-43E7-868A-87BA8D8031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208247C-B44F-43BD-8664-F6ABAFD0E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69B9D-CE15-4887-9EE7-37EEC9D2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3FD4F-085D-48C6-AF85-89900B9BA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03D5D-C9BB-428C-9EDF-961E5141D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7A77D-5358-44B0-B982-1B0834B36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F236-80DD-4CB2-9E03-E2D1962AC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15527-A056-42CD-AA82-6C595055A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23CF7-AED8-4472-BC38-7635842BD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A6ABE-48B7-4BD1-A7A6-02BADEA48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FCF9B-C1EC-4299-A239-CB72C4362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840A-90A4-4DF2-B438-C33F3D9F5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5DE5CA4-6574-45BB-B210-740ACB3E94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1143000" y="1524000"/>
            <a:ext cx="80010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Environmental physiology</a:t>
            </a:r>
          </a:p>
        </p:txBody>
      </p:sp>
      <p:sp>
        <p:nvSpPr>
          <p:cNvPr id="86425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80010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Prof. dr. </a:t>
            </a:r>
            <a:r>
              <a:rPr lang="en-US" sz="2800" dirty="0" err="1" smtClean="0">
                <a:solidFill>
                  <a:srgbClr val="FFFF00"/>
                </a:solidFill>
              </a:rPr>
              <a:t>Zoran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Vali</a:t>
            </a:r>
            <a:r>
              <a:rPr lang="en-US" sz="2800" dirty="0" err="1" smtClean="0">
                <a:solidFill>
                  <a:srgbClr val="FFFF00"/>
                </a:solidFill>
                <a:cs typeface="Times New Roman" pitchFamily="18" charset="0"/>
              </a:rPr>
              <a:t>ć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Department of  Physiology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University of Split School of Medicine</a:t>
            </a:r>
            <a:endParaRPr lang="en-US" sz="28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"/>
          <p:cNvPicPr>
            <a:picLocks noChangeAspect="1" noChangeArrowheads="1"/>
          </p:cNvPicPr>
          <p:nvPr/>
        </p:nvPicPr>
        <p:blipFill>
          <a:blip r:embed="rId2" cstate="print"/>
          <a:srcRect l="46782" t="39154" r="7526" b="13127"/>
          <a:stretch>
            <a:fillRect/>
          </a:stretch>
        </p:blipFill>
        <p:spPr bwMode="auto">
          <a:xfrm>
            <a:off x="1676400" y="168275"/>
            <a:ext cx="6858000" cy="636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Breathing Pure Oxygen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003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0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39,000 feet (12000m) – at least 90%, </a:t>
            </a:r>
          </a:p>
          <a:p>
            <a:pPr marL="609600" indent="-609600" eaLnBrk="1" hangingPunct="1">
              <a:buNone/>
              <a:defRPr/>
            </a:pPr>
            <a:r>
              <a:rPr lang="en-US" dirty="0" smtClean="0">
                <a:solidFill>
                  <a:srgbClr val="FFFF00"/>
                </a:solidFill>
              </a:rPr>
              <a:t>	 47,000 feet (14000m) – 50%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important for pilots (airtight plane!)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person usually can remain conscious until the arterial oxygen saturation falls to 50 percent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7" descr="D:\SCContent\9781416045748\graphics\fullsize\S9781416045748-043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98747"/>
            <a:ext cx="6892987" cy="6154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Effects of Hypoxia</a:t>
            </a:r>
          </a:p>
        </p:txBody>
      </p:sp>
      <p:sp>
        <p:nvSpPr>
          <p:cNvPr id="94208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20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12,000 feet: drowsiness, lassitude, mental and muscle fatigue, sometimes headache, occasionally nausea and euphoria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18,000 feet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rgbClr val="FFFF00"/>
                </a:solidFill>
              </a:rPr>
              <a:t>twitching or seizures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23,000 feet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unacclimatized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</a:t>
            </a:r>
            <a:r>
              <a:rPr lang="en-US" dirty="0" smtClean="0">
                <a:solidFill>
                  <a:srgbClr val="FFFF00"/>
                </a:solidFill>
              </a:rPr>
              <a:t>coma, death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most important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dirty="0" smtClean="0">
                <a:solidFill>
                  <a:srgbClr val="FFFF00"/>
                </a:solidFill>
              </a:rPr>
              <a:t>decreased mental proficiency (judgment, memory), and performance of discrete motor movements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Acclimatization to Low P</a:t>
            </a:r>
            <a:r>
              <a:rPr lang="en-US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4310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3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great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</a:t>
            </a:r>
            <a:r>
              <a:rPr lang="en-US" dirty="0" smtClean="0">
                <a:solidFill>
                  <a:srgbClr val="FFFF00"/>
                </a:solidFill>
              </a:rPr>
              <a:t> in pulmonary ventilation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</a:t>
            </a:r>
            <a:r>
              <a:rPr lang="en-US" dirty="0" smtClean="0">
                <a:solidFill>
                  <a:srgbClr val="FFFF00"/>
                </a:solidFill>
              </a:rPr>
              <a:t> numbers of red blood cells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</a:t>
            </a:r>
            <a:r>
              <a:rPr lang="en-US" dirty="0" smtClean="0">
                <a:solidFill>
                  <a:srgbClr val="FFFF00"/>
                </a:solidFill>
              </a:rPr>
              <a:t> D</a:t>
            </a:r>
            <a:r>
              <a:rPr lang="en-US" baseline="-25000" dirty="0" smtClean="0">
                <a:solidFill>
                  <a:srgbClr val="FFFF00"/>
                </a:solidFill>
              </a:rPr>
              <a:t>LCO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vascularity</a:t>
            </a:r>
            <a:r>
              <a:rPr lang="en-US" dirty="0" smtClean="0">
                <a:solidFill>
                  <a:srgbClr val="FFFF00"/>
                </a:solidFill>
              </a:rPr>
              <a:t> of the peripheral tissues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</a:t>
            </a:r>
            <a:r>
              <a:rPr lang="en-US" dirty="0" smtClean="0">
                <a:solidFill>
                  <a:srgbClr val="FFFF00"/>
                </a:solidFill>
              </a:rPr>
              <a:t> ability of the tissue cells to use oxygen despite low P</a:t>
            </a:r>
            <a:r>
              <a:rPr lang="en-US" cap="small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Pulmonary Ventilation</a:t>
            </a:r>
          </a:p>
        </p:txBody>
      </p:sp>
      <p:sp>
        <p:nvSpPr>
          <p:cNvPr id="94413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41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/>
              </a:rPr>
              <a:t></a:t>
            </a:r>
            <a:r>
              <a:rPr lang="en-US" dirty="0" smtClean="0">
                <a:solidFill>
                  <a:srgbClr val="FFFF00"/>
                </a:solidFill>
              </a:rPr>
              <a:t> P</a:t>
            </a:r>
            <a:r>
              <a:rPr lang="en-US" baseline="-25000" dirty="0" smtClean="0">
                <a:solidFill>
                  <a:srgbClr val="FFFF00"/>
                </a:solidFill>
              </a:rPr>
              <a:t>O2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</a:t>
            </a:r>
            <a:r>
              <a:rPr lang="en-US" dirty="0" smtClean="0">
                <a:solidFill>
                  <a:srgbClr val="FFFF00"/>
                </a:solidFill>
              </a:rPr>
              <a:t> stimulation of arterial </a:t>
            </a:r>
            <a:r>
              <a:rPr lang="en-US" dirty="0" err="1" smtClean="0">
                <a:solidFill>
                  <a:srgbClr val="FFFF00"/>
                </a:solidFill>
              </a:rPr>
              <a:t>chemoreceptors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  </a:t>
            </a:r>
            <a:r>
              <a:rPr lang="en-US" dirty="0" smtClean="0">
                <a:solidFill>
                  <a:srgbClr val="FFFF00"/>
                </a:solidFill>
              </a:rPr>
              <a:t>alveolar ventilation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(1.65x; in </a:t>
            </a:r>
            <a:r>
              <a:rPr lang="en-US" dirty="0" smtClean="0">
                <a:solidFill>
                  <a:srgbClr val="FFFF00"/>
                </a:solidFill>
              </a:rPr>
              <a:t>acclimatized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5x)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</a:rPr>
              <a:t>alveolar ventilation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  P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CO2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 pH  </a:t>
            </a:r>
            <a:r>
              <a:rPr lang="en-US" dirty="0" smtClean="0">
                <a:solidFill>
                  <a:srgbClr val="FFFF00"/>
                </a:solidFill>
              </a:rPr>
              <a:t>inhibition of brain stem respiratory center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during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2-5 </a:t>
            </a:r>
            <a:r>
              <a:rPr lang="en-US" dirty="0" smtClean="0">
                <a:solidFill>
                  <a:srgbClr val="FFFF00"/>
                </a:solidFill>
              </a:rPr>
              <a:t>days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inhibition fades away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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HCO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3</a:t>
            </a:r>
            <a:r>
              <a:rPr lang="en-US" baseline="30000" dirty="0" smtClean="0">
                <a:solidFill>
                  <a:srgbClr val="FFFF00"/>
                </a:solidFill>
                <a:sym typeface="Wingdings" pitchFamily="2" charset="2"/>
              </a:rPr>
              <a:t>-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( pH)  in </a:t>
            </a:r>
            <a:r>
              <a:rPr lang="en-US" dirty="0" smtClean="0">
                <a:solidFill>
                  <a:srgbClr val="FFFF00"/>
                </a:solidFill>
              </a:rPr>
              <a:t>cerebrospinal fluid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kidneys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RBC</a:t>
            </a:r>
          </a:p>
        </p:txBody>
      </p:sp>
      <p:sp>
        <p:nvSpPr>
          <p:cNvPr id="94515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5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hypoxia – principal stimulus for causing an increase in RBC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Ht: from 40-45 to 60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Hb</a:t>
            </a:r>
            <a:r>
              <a:rPr lang="en-US" dirty="0" smtClean="0">
                <a:solidFill>
                  <a:srgbClr val="FFFF00"/>
                </a:solidFill>
              </a:rPr>
              <a:t>: s 15 g/</a:t>
            </a:r>
            <a:r>
              <a:rPr lang="en-US" dirty="0" err="1" smtClean="0">
                <a:solidFill>
                  <a:srgbClr val="FFFF00"/>
                </a:solidFill>
              </a:rPr>
              <a:t>dL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na</a:t>
            </a:r>
            <a:r>
              <a:rPr lang="en-US" dirty="0" smtClean="0">
                <a:solidFill>
                  <a:srgbClr val="FFFF00"/>
                </a:solidFill>
              </a:rPr>
              <a:t> 20 g/</a:t>
            </a:r>
            <a:r>
              <a:rPr lang="en-US" dirty="0" err="1" smtClean="0">
                <a:solidFill>
                  <a:srgbClr val="FFFF00"/>
                </a:solidFill>
              </a:rPr>
              <a:t>dL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blood volume also increases by 20-30%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up to 2 weeks – no effect, one month – ½ effect, full effect – several months</a:t>
            </a:r>
            <a:endParaRPr lang="en-US" baseline="30000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</a:t>
            </a:r>
            <a:r>
              <a:rPr lang="hr-HR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LCO</a:t>
            </a:r>
          </a:p>
        </p:txBody>
      </p:sp>
      <p:sp>
        <p:nvSpPr>
          <p:cNvPr id="94720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7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normal D</a:t>
            </a:r>
            <a:r>
              <a:rPr lang="en-US" baseline="-25000" dirty="0" smtClean="0">
                <a:solidFill>
                  <a:srgbClr val="FFFF00"/>
                </a:solidFill>
              </a:rPr>
              <a:t>LCO</a:t>
            </a:r>
            <a:r>
              <a:rPr lang="en-US" dirty="0" smtClean="0">
                <a:solidFill>
                  <a:srgbClr val="FFFF00"/>
                </a:solidFill>
              </a:rPr>
              <a:t> is about 21 ml/mm Hg/min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increase during exercise 3x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similar increase at high altitude</a:t>
            </a: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 in </a:t>
            </a:r>
            <a:r>
              <a:rPr lang="en-US" dirty="0" smtClean="0">
                <a:solidFill>
                  <a:srgbClr val="FFFF00"/>
                </a:solidFill>
              </a:rPr>
              <a:t>pulmonary capillary blood volume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</a:rPr>
              <a:t>in lung air volume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</a:rPr>
              <a:t>in pulmonary arterial blood pressure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forces blood into upper parts of lungs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Tissue Capillarity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822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8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hr-HR" dirty="0" smtClean="0">
                <a:solidFill>
                  <a:srgbClr val="FFFF00"/>
                </a:solidFill>
                <a:sym typeface="Wingdings" pitchFamily="2" charset="2"/>
              </a:rPr>
              <a:t>CO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(30%), but with Ht decreases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</a:rPr>
              <a:t>numbers of systemic circulatory capillaries in the </a:t>
            </a:r>
            <a:r>
              <a:rPr lang="en-US" dirty="0" err="1" smtClean="0">
                <a:solidFill>
                  <a:srgbClr val="FFFF00"/>
                </a:solidFill>
              </a:rPr>
              <a:t>nonpulmonary</a:t>
            </a:r>
            <a:r>
              <a:rPr lang="en-US" dirty="0" smtClean="0">
                <a:solidFill>
                  <a:srgbClr val="FFFF00"/>
                </a:solidFill>
              </a:rPr>
              <a:t> tissues</a:t>
            </a: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especially in animals born and bred at high altitudes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 active tissues exposed to chronic hypoxia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right ventricular muscle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Cellular Acclimatization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925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49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</a:rPr>
              <a:t>cell mitochondria and cellular oxidative enzyme systems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tissue cells of high altitude-acclimatized human beings also can use oxygen more effectively than can their sea-level counterparts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524000"/>
            <a:ext cx="80010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Aviation, High Altitude, and Space Physiology</a:t>
            </a:r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8001000" cy="1752600"/>
          </a:xfrm>
        </p:spPr>
        <p:txBody>
          <a:bodyPr/>
          <a:lstStyle/>
          <a:p>
            <a:pPr algn="l" eaLnBrk="1" hangingPunct="1">
              <a:defRPr/>
            </a:pPr>
            <a:endParaRPr lang="hr-HR" sz="280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Acclimatization of Native Humans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027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many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live at altitudes above 13,000 feet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some at </a:t>
            </a:r>
            <a:r>
              <a:rPr lang="en-US" dirty="0" smtClean="0">
                <a:solidFill>
                  <a:srgbClr val="FFFF00"/>
                </a:solidFill>
              </a:rPr>
              <a:t>17,500 and at 19,000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many are born and live at these altitudes 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natives are superior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since acclimatization begins in infancy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:</a:t>
            </a:r>
          </a:p>
          <a:p>
            <a:pPr marL="1066800" lvl="1" indent="-609600" eaLnBrk="1" hangingPunct="1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FFFF00"/>
                </a:solidFill>
              </a:rPr>
              <a:t>chest size is increased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body size is decreased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(VC/mass), </a:t>
            </a:r>
            <a:r>
              <a:rPr lang="en-US" sz="2800" dirty="0" smtClean="0">
                <a:solidFill>
                  <a:srgbClr val="FFFF00"/>
                </a:solidFill>
              </a:rPr>
              <a:t>hearts (right) are considerably larger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, </a:t>
            </a:r>
            <a:r>
              <a:rPr lang="en-US" sz="2800" dirty="0" smtClean="0">
                <a:solidFill>
                  <a:srgbClr val="FFFF00"/>
                </a:solidFill>
              </a:rPr>
              <a:t>delivery of oxygen to the tissues is also highly facilitated</a:t>
            </a:r>
            <a:endParaRPr lang="en-US" sz="2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43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81000"/>
            <a:ext cx="6369050" cy="6090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5"/>
          <p:cNvPicPr>
            <a:picLocks noChangeAspect="1" noChangeArrowheads="1"/>
          </p:cNvPicPr>
          <p:nvPr/>
        </p:nvPicPr>
        <p:blipFill>
          <a:blip r:embed="rId2" cstate="print"/>
          <a:srcRect l="4121" t="2438" r="6245" b="31708"/>
          <a:stretch>
            <a:fillRect/>
          </a:stretch>
        </p:blipFill>
        <p:spPr bwMode="auto">
          <a:xfrm>
            <a:off x="1676400" y="239713"/>
            <a:ext cx="6781800" cy="631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 Capacity at High Altitudes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129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1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mental depression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+  </a:t>
            </a:r>
            <a:r>
              <a:rPr lang="en-US" dirty="0" smtClean="0">
                <a:solidFill>
                  <a:srgbClr val="FFFF00"/>
                </a:solidFill>
              </a:rPr>
              <a:t>work capacity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not only skeletal muscles but also cardiac muscles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( CO)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naturally acclimatized native persons can achieve a daily work output even at high altitude almost equal to that of a lowlander at sea level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Mountain Sickness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334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3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from a few hours up to 2 days after ascent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: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acute cerebral edema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local </a:t>
            </a:r>
            <a:r>
              <a:rPr lang="en-US" dirty="0" err="1" smtClean="0">
                <a:solidFill>
                  <a:srgbClr val="FFFF00"/>
                </a:solidFill>
              </a:rPr>
              <a:t>vasodilation</a:t>
            </a:r>
            <a:r>
              <a:rPr lang="en-US" dirty="0" smtClean="0">
                <a:solidFill>
                  <a:srgbClr val="FFFF00"/>
                </a:solidFill>
              </a:rPr>
              <a:t>  caused by the hypoxia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  </a:t>
            </a:r>
            <a:r>
              <a:rPr lang="en-US" dirty="0" smtClean="0">
                <a:solidFill>
                  <a:srgbClr val="FFFF00"/>
                </a:solidFill>
              </a:rPr>
              <a:t>capillary pressure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en-US" dirty="0" smtClean="0">
                <a:solidFill>
                  <a:srgbClr val="FFFF00"/>
                </a:solidFill>
              </a:rPr>
              <a:t>acute pulmonary edema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hypoxia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 marked vasoconstriction   </a:t>
            </a:r>
            <a:r>
              <a:rPr lang="en-US" dirty="0" smtClean="0">
                <a:solidFill>
                  <a:srgbClr val="FFFF00"/>
                </a:solidFill>
              </a:rPr>
              <a:t>capillary pressure in non constricted vessels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therapy – </a:t>
            </a:r>
            <a:r>
              <a:rPr lang="en-US" dirty="0" smtClean="0">
                <a:solidFill>
                  <a:srgbClr val="FFFF00"/>
                </a:solidFill>
              </a:rPr>
              <a:t>breathing oxygen, quick recovery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Mountain Sickness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232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 RBC &amp; Ht   </a:t>
            </a:r>
            <a:r>
              <a:rPr lang="en-US" dirty="0" smtClean="0">
                <a:solidFill>
                  <a:srgbClr val="FFFF00"/>
                </a:solidFill>
              </a:rPr>
              <a:t>viscosity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&amp;  </a:t>
            </a:r>
            <a:r>
              <a:rPr lang="en-US" dirty="0" smtClean="0">
                <a:solidFill>
                  <a:srgbClr val="FFFF00"/>
                </a:solidFill>
              </a:rPr>
              <a:t>flow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</a:rPr>
              <a:t>pulmonary arterial pressure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</a:rPr>
              <a:t>right side of the heart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 </a:t>
            </a:r>
            <a:r>
              <a:rPr lang="en-US" dirty="0" smtClean="0">
                <a:solidFill>
                  <a:srgbClr val="FFFF00"/>
                </a:solidFill>
              </a:rPr>
              <a:t>peripheral arterial pressure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congestive heart failure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death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alveolar arteriolar spasm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&amp; </a:t>
            </a:r>
            <a:r>
              <a:rPr lang="en-US" dirty="0" smtClean="0">
                <a:solidFill>
                  <a:srgbClr val="FFFF00"/>
                </a:solidFill>
              </a:rPr>
              <a:t>pulmonary shunt blood flow 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Acceleratory Forces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437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4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linear acceleration and deceleration, centrifugal acceleration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(mv</a:t>
            </a:r>
            <a:r>
              <a:rPr lang="en-US" baseline="30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/r)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positive and negative G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1G </a:t>
            </a:r>
            <a:r>
              <a:rPr lang="en-US" dirty="0" smtClean="0">
                <a:solidFill>
                  <a:srgbClr val="FFFF00"/>
                </a:solidFill>
              </a:rPr>
              <a:t>equal to body weight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Centrifugal Acceleratory Force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5395" name="Rectangle 1027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539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most important effect is on the circulatory system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blood is mobile and can be </a:t>
            </a:r>
            <a:r>
              <a:rPr lang="en-US" dirty="0" err="1" smtClean="0">
                <a:solidFill>
                  <a:srgbClr val="FFFF00"/>
                </a:solidFill>
              </a:rPr>
              <a:t>translocated</a:t>
            </a:r>
            <a:r>
              <a:rPr lang="en-US" dirty="0" smtClean="0">
                <a:solidFill>
                  <a:srgbClr val="FFFF00"/>
                </a:solidFill>
              </a:rPr>
              <a:t> by centrifugal forces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+G </a:t>
            </a:r>
            <a:r>
              <a:rPr lang="en-US" dirty="0" err="1" smtClean="0">
                <a:solidFill>
                  <a:srgbClr val="FFFF00"/>
                </a:solidFill>
              </a:rPr>
              <a:t>translocated</a:t>
            </a:r>
            <a:r>
              <a:rPr lang="en-US" dirty="0" smtClean="0">
                <a:solidFill>
                  <a:srgbClr val="FFFF00"/>
                </a:solidFill>
              </a:rPr>
              <a:t> into legs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(+5G = </a:t>
            </a:r>
            <a:r>
              <a:rPr lang="en-US" dirty="0" smtClean="0">
                <a:solidFill>
                  <a:srgbClr val="FFFF00"/>
                </a:solidFill>
              </a:rPr>
              <a:t>450 mm Hg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  CO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acceleration greater than 4-6 G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–</a:t>
            </a:r>
            <a:r>
              <a:rPr lang="en-US" dirty="0" smtClean="0">
                <a:solidFill>
                  <a:srgbClr val="FFFF00"/>
                </a:solidFill>
              </a:rPr>
              <a:t> "blackout" unconsciousness and death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43-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388014"/>
            <a:ext cx="7281862" cy="4250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6"/>
          <p:cNvPicPr>
            <a:picLocks noChangeAspect="1" noChangeArrowheads="1"/>
          </p:cNvPicPr>
          <p:nvPr/>
        </p:nvPicPr>
        <p:blipFill>
          <a:blip r:embed="rId2" cstate="print"/>
          <a:srcRect l="4953" t="2438" r="6232" b="43903"/>
          <a:stretch>
            <a:fillRect/>
          </a:stretch>
        </p:blipFill>
        <p:spPr bwMode="auto">
          <a:xfrm>
            <a:off x="1143000" y="817563"/>
            <a:ext cx="7924800" cy="512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797675" y="1371600"/>
            <a:ext cx="103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>
                <a:solidFill>
                  <a:schemeClr val="bg2"/>
                </a:solidFill>
              </a:rPr>
              <a:t>+3,3 G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191000" y="20955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800">
                <a:solidFill>
                  <a:schemeClr val="bg2"/>
                </a:solidFill>
              </a:rPr>
              <a:t>baroreceptori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5502275" y="2438400"/>
            <a:ext cx="457200" cy="685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hr-H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Effects</a:t>
            </a:r>
            <a:r>
              <a:rPr lang="hr-HR" dirty="0" smtClean="0">
                <a:solidFill>
                  <a:srgbClr val="FFFF00"/>
                </a:solidFill>
              </a:rPr>
              <a:t>:</a:t>
            </a:r>
          </a:p>
          <a:p>
            <a:pPr marL="1066800" lvl="1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low gas pressures</a:t>
            </a:r>
            <a:endParaRPr lang="hr-HR" dirty="0" smtClean="0">
              <a:solidFill>
                <a:srgbClr val="FFFF00"/>
              </a:solidFill>
            </a:endParaRPr>
          </a:p>
          <a:p>
            <a:pPr marL="1066800" lvl="1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acceleratory forces</a:t>
            </a:r>
            <a:endParaRPr lang="hr-HR" dirty="0" smtClean="0">
              <a:solidFill>
                <a:srgbClr val="FFFF00"/>
              </a:solidFill>
            </a:endParaRPr>
          </a:p>
          <a:p>
            <a:pPr marL="1066800" lvl="1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weightlessness</a:t>
            </a:r>
            <a:endParaRPr lang="hr-HR" dirty="0" smtClean="0">
              <a:solidFill>
                <a:srgbClr val="FFFF00"/>
              </a:solidFill>
            </a:endParaRPr>
          </a:p>
        </p:txBody>
      </p:sp>
      <p:sp>
        <p:nvSpPr>
          <p:cNvPr id="9359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endParaRPr lang="hr-HR" baseline="-25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641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6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more than +20G – </a:t>
            </a:r>
            <a:r>
              <a:rPr lang="en-US" dirty="0" smtClean="0">
                <a:solidFill>
                  <a:srgbClr val="FFFF00"/>
                </a:solidFill>
              </a:rPr>
              <a:t>vertebral fracture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outside loops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: from -4 to -5G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intense momentary hyperemia of the head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occasionally brain edema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at –20G pressure increases to </a:t>
            </a:r>
            <a:r>
              <a:rPr lang="en-US" dirty="0" smtClean="0">
                <a:solidFill>
                  <a:srgbClr val="FFFF00"/>
                </a:solidFill>
              </a:rPr>
              <a:t>300-400 mm Hg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rupture of small vessels in the brain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cerebrospinal fluid cushioning buffer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eyes become blinded with "red-out"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of Pilots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846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8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tightening of abdominal muscles and leaning forward to compress the abdomen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anti-G suits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pilot submerged in a tank or suit of water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?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the limit of safety almost certainly would still be less than 10 G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Linear Acceleratory Forces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949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9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blast-off acceleration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9G, 8G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i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3G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semireclining</a:t>
            </a:r>
            <a:r>
              <a:rPr lang="en-US" dirty="0" smtClean="0">
                <a:solidFill>
                  <a:srgbClr val="FFFF00"/>
                </a:solidFill>
              </a:rPr>
              <a:t> position transverse to the axis of acceleration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forces continue for several minutes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mach 100 would require a distance of about 10,000 miles for safe deceleration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43-f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92082"/>
            <a:ext cx="6406601" cy="60611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Parachute Jumps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051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0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1 s  v = 9,8 m/s (</a:t>
            </a:r>
            <a:r>
              <a:rPr lang="en-US" dirty="0" smtClean="0">
                <a:solidFill>
                  <a:srgbClr val="FFFF00"/>
                </a:solidFill>
              </a:rPr>
              <a:t>32 feet per second)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2 s  v = 19,6 m/s (</a:t>
            </a:r>
            <a:r>
              <a:rPr lang="en-US" dirty="0" smtClean="0">
                <a:solidFill>
                  <a:srgbClr val="FFFF00"/>
                </a:solidFill>
              </a:rPr>
              <a:t>64 feet per second)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after falling for about 12 seconds, the person will be falling at a "terminal velocity" of 109 to 119 miles per hour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(50 m/s or180 km/h)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051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05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"opening shock load" of up to 1200 pounds (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5400N)</a:t>
            </a:r>
            <a:r>
              <a:rPr lang="en-US" dirty="0" smtClean="0">
                <a:solidFill>
                  <a:srgbClr val="FFFF00"/>
                </a:solidFill>
              </a:rPr>
              <a:t> can occur on the parachute shrouds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parachute slows the fall to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1/9 (6 m/s) </a:t>
            </a:r>
            <a:r>
              <a:rPr lang="en-US" dirty="0" smtClean="0">
                <a:solidFill>
                  <a:srgbClr val="FFFF00"/>
                </a:solidFill>
              </a:rPr>
              <a:t>about the terminal velocity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force of impact with the earth is about the same as that which would be experienced by jumping without a parachute from a height of about 6 feet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fractures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"Artificial Climate"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1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earlier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pure oxygen at about 260 mm Hg (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35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kPa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r>
              <a:rPr lang="en-US" dirty="0" smtClean="0">
                <a:solidFill>
                  <a:srgbClr val="FFFF00"/>
                </a:solidFill>
              </a:rPr>
              <a:t> pressure was used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 the modern space shuttle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four times as much nitrogen as oxygen and a total pressure of 760 mm Hg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explosion and </a:t>
            </a:r>
            <a:r>
              <a:rPr lang="en-US" dirty="0" err="1" smtClean="0">
                <a:solidFill>
                  <a:srgbClr val="FFFF00"/>
                </a:solidFill>
              </a:rPr>
              <a:t>atelectasis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"Artificial Climate"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15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1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recycling techniques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electrolysis of water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 and generation (</a:t>
            </a:r>
            <a:r>
              <a:rPr lang="en-US" dirty="0" smtClean="0">
                <a:solidFill>
                  <a:srgbClr val="FFFF00"/>
                </a:solidFill>
              </a:rPr>
              <a:t>use of algae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weightlessness, state of near-zero G force, or microgravity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gravity acts on both the spacecraft and the person at the same time so that both are pulled with exactly the same acceleratory forces and in the same direction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 Problems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256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5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motion sickness during the first few days of travel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nausea, vomiting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) – 50%, 2-5 days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translocation of fluids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diminished physical activity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may lose 1% of their bone mass each month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"artificial gravity“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short-arm centrifuges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524000"/>
            <a:ext cx="80010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Physiology of Deep-Sea Diving</a:t>
            </a:r>
          </a:p>
        </p:txBody>
      </p:sp>
      <p:sp>
        <p:nvSpPr>
          <p:cNvPr id="922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8001000" cy="1752600"/>
          </a:xfrm>
        </p:spPr>
        <p:txBody>
          <a:bodyPr/>
          <a:lstStyle/>
          <a:p>
            <a:pPr algn="l" eaLnBrk="1" hangingPunct="1">
              <a:defRPr/>
            </a:pPr>
            <a:endParaRPr lang="hr-HR" sz="280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Low Oxygen Pressure on the Body</a:t>
            </a:r>
          </a:p>
        </p:txBody>
      </p:sp>
      <p:sp>
        <p:nvSpPr>
          <p:cNvPr id="93696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with the increase in altitude there is decrease in barometric pressure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at sea level:</a:t>
            </a: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p=760 mmHg (101.3 </a:t>
            </a:r>
            <a:r>
              <a:rPr lang="en-US" dirty="0" err="1" smtClean="0">
                <a:solidFill>
                  <a:srgbClr val="FFFF00"/>
                </a:solidFill>
              </a:rPr>
              <a:t>kPa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at 50,000 feet (15240m):</a:t>
            </a: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p=87 mmHg (11.6 </a:t>
            </a:r>
            <a:r>
              <a:rPr lang="en-US" dirty="0" err="1" smtClean="0">
                <a:solidFill>
                  <a:srgbClr val="FFFF00"/>
                </a:solidFill>
              </a:rPr>
              <a:t>kPa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endParaRPr lang="hr-HR" baseline="-25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358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35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exposes the blood in the lungs to extremely high alveolar gas pressure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– </a:t>
            </a:r>
            <a:r>
              <a:rPr lang="en-US" dirty="0" err="1" smtClean="0">
                <a:solidFill>
                  <a:srgbClr val="FFFF00"/>
                </a:solidFill>
              </a:rPr>
              <a:t>hyperbarism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depth &amp; pressure</a:t>
            </a: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101,325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kPa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= 1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atm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101,325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kPa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= 1.013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bara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44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074" y="309163"/>
            <a:ext cx="3667126" cy="62936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934200" y="2971800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r-HR" sz="1600" dirty="0" smtClean="0">
                <a:solidFill>
                  <a:schemeClr val="bg2"/>
                </a:solidFill>
              </a:rPr>
              <a:t>Boyle’s </a:t>
            </a:r>
            <a:r>
              <a:rPr lang="hr-HR" sz="1600" dirty="0" err="1" smtClean="0">
                <a:solidFill>
                  <a:schemeClr val="bg2"/>
                </a:solidFill>
              </a:rPr>
              <a:t>low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053" descr="master-ear"/>
          <p:cNvPicPr>
            <a:picLocks noChangeAspect="1" noChangeArrowheads="1"/>
          </p:cNvPicPr>
          <p:nvPr/>
        </p:nvPicPr>
        <p:blipFill>
          <a:blip r:embed="rId2" cstate="print"/>
          <a:srcRect t="3841"/>
          <a:stretch>
            <a:fillRect/>
          </a:stretch>
        </p:blipFill>
        <p:spPr bwMode="auto">
          <a:xfrm>
            <a:off x="1295400" y="38100"/>
            <a:ext cx="784860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Nitrogen Narcosis</a:t>
            </a:r>
          </a:p>
        </p:txBody>
      </p:sp>
      <p:sp>
        <p:nvSpPr>
          <p:cNvPr id="96563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56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4/5 air = N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at high pressures – varying degrees of narcosis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“raptures of the depths” – limiting factor while diving using compressed air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mechanism of the narcotic effect is believed to be the same as that of most other gas anesthetics???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 descr="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7848600" cy="623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Very High P</a:t>
            </a:r>
            <a:r>
              <a:rPr lang="en-US" cap="smal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Blood Oxygen Transport</a:t>
            </a:r>
          </a:p>
        </p:txBody>
      </p:sp>
      <p:sp>
        <p:nvSpPr>
          <p:cNvPr id="96768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7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above P</a:t>
            </a:r>
            <a:r>
              <a:rPr lang="en-US" baseline="-25000" dirty="0" smtClean="0">
                <a:solidFill>
                  <a:srgbClr val="FFFF00"/>
                </a:solidFill>
              </a:rPr>
              <a:t>O2</a:t>
            </a:r>
            <a:r>
              <a:rPr lang="en-US" dirty="0" smtClean="0">
                <a:solidFill>
                  <a:srgbClr val="FFFF00"/>
                </a:solidFill>
              </a:rPr>
              <a:t> of 100 mmHg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  </a:t>
            </a:r>
            <a:r>
              <a:rPr lang="en-US" dirty="0" smtClean="0">
                <a:solidFill>
                  <a:srgbClr val="FFFF00"/>
                </a:solidFill>
              </a:rPr>
              <a:t>dissolved oxygen in the water of the blood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normal </a:t>
            </a:r>
            <a:r>
              <a:rPr lang="en-US" dirty="0" smtClean="0">
                <a:solidFill>
                  <a:srgbClr val="FFFF00"/>
                </a:solidFill>
              </a:rPr>
              <a:t>tissue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O2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20-60 mmHg (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2,7-8,0 </a:t>
            </a:r>
            <a:r>
              <a:rPr lang="en-US" dirty="0" err="1" smtClean="0">
                <a:solidFill>
                  <a:srgbClr val="FFFF00"/>
                </a:solidFill>
                <a:sym typeface="Wingdings" pitchFamily="2" charset="2"/>
              </a:rPr>
              <a:t>kPa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44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2563" y="439341"/>
            <a:ext cx="4821237" cy="5942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1"/>
          <p:cNvPicPr>
            <a:picLocks noChangeAspect="1" noChangeArrowheads="1"/>
          </p:cNvPicPr>
          <p:nvPr/>
        </p:nvPicPr>
        <p:blipFill>
          <a:blip r:embed="rId2" cstate="print"/>
          <a:srcRect l="49225" t="4517" r="2695" b="31122"/>
          <a:stretch>
            <a:fillRect/>
          </a:stretch>
        </p:blipFill>
        <p:spPr bwMode="auto">
          <a:xfrm>
            <a:off x="2819400" y="228600"/>
            <a:ext cx="46609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Acute Oxygen Poisoning</a:t>
            </a:r>
          </a:p>
        </p:txBody>
      </p:sp>
      <p:sp>
        <p:nvSpPr>
          <p:cNvPr id="96870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87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brain is </a:t>
            </a:r>
            <a:r>
              <a:rPr lang="en-US" dirty="0" smtClean="0">
                <a:solidFill>
                  <a:srgbClr val="FFFF00"/>
                </a:solidFill>
              </a:rPr>
              <a:t>extremely </a:t>
            </a:r>
            <a:r>
              <a:rPr lang="en-US" dirty="0" smtClean="0">
                <a:solidFill>
                  <a:srgbClr val="FFFF00"/>
                </a:solidFill>
              </a:rPr>
              <a:t>sensitive to high P</a:t>
            </a:r>
            <a:r>
              <a:rPr lang="en-US" baseline="-25000" dirty="0" smtClean="0">
                <a:solidFill>
                  <a:srgbClr val="FFFF00"/>
                </a:solidFill>
              </a:rPr>
              <a:t>O2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O2 </a:t>
            </a:r>
            <a:r>
              <a:rPr lang="en-US" dirty="0" smtClean="0">
                <a:solidFill>
                  <a:srgbClr val="FFFF00"/>
                </a:solidFill>
              </a:rPr>
              <a:t>of 3040 mmHg (400 </a:t>
            </a:r>
            <a:r>
              <a:rPr lang="en-US" dirty="0" err="1" smtClean="0">
                <a:solidFill>
                  <a:srgbClr val="FFFF00"/>
                </a:solidFill>
              </a:rPr>
              <a:t>kPa</a:t>
            </a:r>
            <a:r>
              <a:rPr lang="en-US" dirty="0" smtClean="0">
                <a:solidFill>
                  <a:srgbClr val="FFFF00"/>
                </a:solidFill>
              </a:rPr>
              <a:t>) – seizures followed by coma (30-60 min)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seizures often occur without warning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nausea, muscle </a:t>
            </a:r>
            <a:r>
              <a:rPr lang="en-US" dirty="0" smtClean="0">
                <a:solidFill>
                  <a:srgbClr val="FFFF00"/>
                </a:solidFill>
              </a:rPr>
              <a:t>twitching, </a:t>
            </a:r>
            <a:r>
              <a:rPr lang="en-US" dirty="0" smtClean="0">
                <a:solidFill>
                  <a:srgbClr val="FFFF00"/>
                </a:solidFill>
              </a:rPr>
              <a:t>dizziness, disturbances of vision, irritability, and disorientation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exercise greatly increases oxygen toxicity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Oxidizing Free Radicals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973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97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superoxide free radical: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O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  <a:sym typeface="Wingdings" pitchFamily="2" charset="2"/>
              </a:rPr>
              <a:t>-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, </a:t>
            </a:r>
            <a:r>
              <a:rPr lang="en-US" dirty="0" smtClean="0">
                <a:solidFill>
                  <a:srgbClr val="FFFF00"/>
                </a:solidFill>
              </a:rPr>
              <a:t>peroxide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even at P</a:t>
            </a:r>
            <a:r>
              <a:rPr lang="en-US" cap="small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of 40 mmHg, small amounts of free radicals are continually being formed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enzymes for removal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peroxidases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err="1" smtClean="0">
                <a:solidFill>
                  <a:srgbClr val="FFFF00"/>
                </a:solidFill>
              </a:rPr>
              <a:t>catalases</a:t>
            </a:r>
            <a:r>
              <a:rPr lang="en-US" dirty="0" smtClean="0">
                <a:solidFill>
                  <a:srgbClr val="FFFF00"/>
                </a:solidFill>
              </a:rPr>
              <a:t>, and superoxide </a:t>
            </a:r>
            <a:r>
              <a:rPr lang="en-US" dirty="0" err="1" smtClean="0">
                <a:solidFill>
                  <a:srgbClr val="FFFF00"/>
                </a:solidFill>
              </a:rPr>
              <a:t>dismutases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critical alveolar P</a:t>
            </a:r>
            <a:r>
              <a:rPr lang="en-US" cap="small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– 2 </a:t>
            </a:r>
            <a:r>
              <a:rPr lang="en-US" dirty="0" err="1" smtClean="0">
                <a:solidFill>
                  <a:srgbClr val="FFFF00"/>
                </a:solidFill>
              </a:rPr>
              <a:t>Atm</a:t>
            </a:r>
            <a:r>
              <a:rPr lang="en-US" dirty="0" smtClean="0">
                <a:solidFill>
                  <a:srgbClr val="FFFF00"/>
                </a:solidFill>
              </a:rPr>
              <a:t> (200 </a:t>
            </a:r>
            <a:r>
              <a:rPr lang="en-US" dirty="0" err="1" smtClean="0">
                <a:solidFill>
                  <a:srgbClr val="FFFF00"/>
                </a:solidFill>
              </a:rPr>
              <a:t>kPa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oxidation of the polyunsaturated fatty acids and enzymes</a:t>
            </a:r>
            <a:endParaRPr lang="en-US" baseline="-25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Alveolar P</a:t>
            </a:r>
            <a:r>
              <a:rPr lang="en-US" cap="small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at Different Elevations</a:t>
            </a:r>
          </a:p>
        </p:txBody>
      </p:sp>
      <p:sp>
        <p:nvSpPr>
          <p:cNvPr id="93798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</a:endParaRPr>
          </a:p>
        </p:txBody>
      </p:sp>
      <p:sp>
        <p:nvSpPr>
          <p:cNvPr id="9379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excretion of 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hr-HR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vaporization of water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dilution of the 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alveoli</a:t>
            </a: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vapor pressure 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37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º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C) =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mm Hg 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(6,3 </a:t>
            </a:r>
            <a:r>
              <a:rPr lang="hr-H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regardless of altitude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hr-HR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CO2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falls 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the sea-level value of 40 mm Hg (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5,3 </a:t>
            </a:r>
            <a:r>
              <a:rPr lang="hr-H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acclimatization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7 mm Hg (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0,9 </a:t>
            </a:r>
            <a:r>
              <a:rPr lang="hr-H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kPa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endParaRPr lang="hr-H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Chronic Oxygen Poisoning</a:t>
            </a:r>
          </a:p>
        </p:txBody>
      </p:sp>
      <p:sp>
        <p:nvSpPr>
          <p:cNvPr id="97075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0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exposition to only 1 atmosphere pressure (100 </a:t>
            </a:r>
            <a:r>
              <a:rPr lang="en-US" dirty="0" err="1" smtClean="0">
                <a:solidFill>
                  <a:srgbClr val="FFFF00"/>
                </a:solidFill>
              </a:rPr>
              <a:t>kPa</a:t>
            </a:r>
            <a:r>
              <a:rPr lang="en-US" dirty="0" smtClean="0">
                <a:solidFill>
                  <a:srgbClr val="FFFF00"/>
                </a:solidFill>
              </a:rPr>
              <a:t>) of oxygen for 12 hours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lung disorders: lung passageway congestion, pulmonary edema, and </a:t>
            </a:r>
            <a:r>
              <a:rPr lang="en-US" dirty="0" err="1" smtClean="0">
                <a:solidFill>
                  <a:srgbClr val="FFFF00"/>
                </a:solidFill>
              </a:rPr>
              <a:t>atelectasis</a:t>
            </a:r>
            <a:r>
              <a:rPr lang="en-US" dirty="0" smtClean="0">
                <a:solidFill>
                  <a:srgbClr val="FFFF00"/>
                </a:solidFill>
              </a:rPr>
              <a:t> (damage to the linings of the bronchi and alveoli)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Carbon Dioxide Toxicity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177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1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 normal conditions – NO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carbon dioxide can build up in the dead space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diver usually tolerates this buildup up to P</a:t>
            </a:r>
            <a:r>
              <a:rPr lang="en-US" baseline="-25000" dirty="0" smtClean="0">
                <a:solidFill>
                  <a:srgbClr val="FFFF00"/>
                </a:solidFill>
              </a:rPr>
              <a:t>CO2</a:t>
            </a:r>
            <a:r>
              <a:rPr lang="en-US" dirty="0" smtClean="0">
                <a:solidFill>
                  <a:srgbClr val="FFFF00"/>
                </a:solidFill>
              </a:rPr>
              <a:t> of 80 mmHg (10,7 </a:t>
            </a:r>
            <a:r>
              <a:rPr lang="en-US" dirty="0" err="1" smtClean="0">
                <a:solidFill>
                  <a:srgbClr val="FFFF00"/>
                </a:solidFill>
              </a:rPr>
              <a:t>kPa</a:t>
            </a:r>
            <a:r>
              <a:rPr lang="en-US" dirty="0" smtClean="0">
                <a:solidFill>
                  <a:srgbClr val="FFFF00"/>
                </a:solidFill>
              </a:rPr>
              <a:t>) ?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beyond P</a:t>
            </a:r>
            <a:r>
              <a:rPr lang="en-US" baseline="-25000" dirty="0" smtClean="0">
                <a:solidFill>
                  <a:srgbClr val="FFFF00"/>
                </a:solidFill>
              </a:rPr>
              <a:t>CO2</a:t>
            </a:r>
            <a:r>
              <a:rPr lang="en-US" dirty="0" smtClean="0">
                <a:solidFill>
                  <a:srgbClr val="FFFF00"/>
                </a:solidFill>
              </a:rPr>
              <a:t> of 80 mmHg – depression of respiratory center, severe respiratory acidosis, lethargy, narcosis and anesthesia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Decompression of the Diver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280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28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removal of N</a:t>
            </a:r>
            <a:r>
              <a:rPr lang="en-US" baseline="-25000" dirty="0" smtClean="0">
                <a:solidFill>
                  <a:srgbClr val="FFFF00"/>
                </a:solidFill>
              </a:rPr>
              <a:t>2 </a:t>
            </a:r>
            <a:r>
              <a:rPr lang="en-US" dirty="0" smtClean="0">
                <a:solidFill>
                  <a:srgbClr val="FFFF00"/>
                </a:solidFill>
              </a:rPr>
              <a:t>often takes hours to occur – multiple problems collectively called decompression sickness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at sea level, almost exactly 1L of N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is dissolved in the body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water &amp; fat by 50%)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at 30 m 4L &amp; at 90 m 10L, but after several hours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44-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18697"/>
            <a:ext cx="5797795" cy="6058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2"/>
          <p:cNvPicPr>
            <a:picLocks noChangeAspect="1" noChangeArrowheads="1"/>
          </p:cNvPicPr>
          <p:nvPr/>
        </p:nvPicPr>
        <p:blipFill>
          <a:blip r:embed="rId2" cstate="print"/>
          <a:srcRect l="4105" t="3098" r="11757" b="8615"/>
          <a:stretch>
            <a:fillRect/>
          </a:stretch>
        </p:blipFill>
        <p:spPr bwMode="auto">
          <a:xfrm>
            <a:off x="2819400" y="228600"/>
            <a:ext cx="46037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Decompression Sickness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382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38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bends, compressed air sickness, caisson disease, diver's paralysis, </a:t>
            </a:r>
            <a:r>
              <a:rPr lang="en-US" dirty="0" err="1" smtClean="0">
                <a:solidFill>
                  <a:srgbClr val="FFFF00"/>
                </a:solidFill>
              </a:rPr>
              <a:t>dysbarism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pluging</a:t>
            </a:r>
            <a:r>
              <a:rPr lang="en-US" dirty="0" smtClean="0">
                <a:solidFill>
                  <a:srgbClr val="FFFF00"/>
                </a:solidFill>
              </a:rPr>
              <a:t> of small vessels, ischemia, necrosis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two types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pain in the joints and muscles of the legs and arms (85%)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decompression tables (US Navy) – slow surfacing (3 x longer that bottom time)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endParaRPr lang="hr-HR" baseline="-25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485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48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8001000" cy="4953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tank (chamber) decompression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more important for treating people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“</a:t>
            </a:r>
            <a:r>
              <a:rPr lang="en-US" dirty="0" smtClean="0">
                <a:solidFill>
                  <a:srgbClr val="FFFF00"/>
                </a:solidFill>
              </a:rPr>
              <a:t>saturation diving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”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nitrogen is replaced by helium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:</a:t>
            </a: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1/5 of </a:t>
            </a:r>
            <a:r>
              <a:rPr lang="en-US" dirty="0" smtClean="0">
                <a:solidFill>
                  <a:srgbClr val="FFFF00"/>
                </a:solidFill>
              </a:rPr>
              <a:t>the narcotic effect of nitrogen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½ </a:t>
            </a:r>
            <a:r>
              <a:rPr lang="en-US" dirty="0" smtClean="0">
                <a:solidFill>
                  <a:srgbClr val="FFFF00"/>
                </a:solidFill>
              </a:rPr>
              <a:t>volume dissolves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, rapid removal</a:t>
            </a:r>
          </a:p>
          <a:p>
            <a:pPr marL="1066800" lvl="1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low density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(1/7, breathing resistance)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1% O</a:t>
            </a:r>
            <a:r>
              <a:rPr lang="en-US" baseline="-25000" dirty="0" smtClean="0">
                <a:solidFill>
                  <a:srgbClr val="FFFF00"/>
                </a:solidFill>
                <a:sym typeface="Wingdings" pitchFamily="2" charset="2"/>
              </a:rPr>
              <a:t>2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 mixture at 210 m (</a:t>
            </a:r>
            <a:r>
              <a:rPr lang="en-US" dirty="0" smtClean="0">
                <a:solidFill>
                  <a:srgbClr val="FFFF00"/>
                </a:solidFill>
              </a:rPr>
              <a:t>700 feet) </a:t>
            </a: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enough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baseline="-25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SCUBA ronjenje</a:t>
            </a:r>
            <a:endParaRPr lang="hr-HR" baseline="-2500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587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58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Jacques Cousteau 1943.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99% open-circuit demand system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limited amount of time one can remain beneath the sea surface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CContent\9781416045748\graphics\fullsize\S9781416045748-044-f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138" y="350874"/>
            <a:ext cx="4374054" cy="61261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Physiologic Problems in Submarines</a:t>
            </a:r>
            <a:endParaRPr lang="en-US" baseline="-25000" smtClean="0">
              <a:solidFill>
                <a:srgbClr val="FFFF00"/>
              </a:solidFill>
            </a:endParaRPr>
          </a:p>
        </p:txBody>
      </p:sp>
      <p:sp>
        <p:nvSpPr>
          <p:cNvPr id="97689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en-US" sz="3200">
              <a:solidFill>
                <a:srgbClr val="FFFF00"/>
              </a:solidFill>
            </a:endParaRPr>
          </a:p>
        </p:txBody>
      </p:sp>
      <p:sp>
        <p:nvSpPr>
          <p:cNvPr id="9769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escape is possible from as deep as 300 feet (90 m) without using any apparatus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prevention of air embolism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problem of radiation hazards</a:t>
            </a:r>
            <a:endParaRPr lang="en-US" dirty="0" smtClean="0">
              <a:solidFill>
                <a:srgbClr val="FFFF00"/>
              </a:solidFill>
              <a:effectLst/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CO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(</a:t>
            </a:r>
            <a:r>
              <a:rPr lang="en-US" dirty="0" smtClean="0">
                <a:solidFill>
                  <a:srgbClr val="FFFF00"/>
                </a:solidFill>
              </a:rPr>
              <a:t>cigarette smoking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), </a:t>
            </a:r>
            <a:r>
              <a:rPr lang="en-US" dirty="0" smtClean="0">
                <a:solidFill>
                  <a:srgbClr val="FFFF00"/>
                </a:solidFill>
              </a:rPr>
              <a:t>Freon gas</a:t>
            </a:r>
            <a:endParaRPr lang="en-US" dirty="0" smtClean="0">
              <a:solidFill>
                <a:srgbClr val="FFFF00"/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44000" r="6250" b="24000"/>
          <a:stretch>
            <a:fillRect/>
          </a:stretch>
        </p:blipFill>
        <p:spPr bwMode="auto">
          <a:xfrm>
            <a:off x="1219200" y="1905000"/>
            <a:ext cx="7772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Line 3"/>
          <p:cNvSpPr>
            <a:spLocks noChangeShapeType="1"/>
          </p:cNvSpPr>
          <p:nvPr/>
        </p:nvSpPr>
        <p:spPr bwMode="auto">
          <a:xfrm flipH="1" flipV="1">
            <a:off x="2209800" y="3505200"/>
            <a:ext cx="914400" cy="1066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hr-HR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667000" y="4495800"/>
            <a:ext cx="10583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our exercise</a:t>
            </a:r>
            <a:endParaRPr lang="en-US" sz="1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Hyperbaric Oxygen Therapy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792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77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hyperbaric oxygen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baseline="-25000" dirty="0" smtClean="0">
                <a:solidFill>
                  <a:srgbClr val="FFFF00"/>
                </a:solidFill>
              </a:rPr>
              <a:t>O2</a:t>
            </a:r>
            <a:r>
              <a:rPr lang="en-US" dirty="0" smtClean="0">
                <a:solidFill>
                  <a:srgbClr val="FFFF00"/>
                </a:solidFill>
              </a:rPr>
              <a:t> at 2 to 3 </a:t>
            </a:r>
            <a:r>
              <a:rPr lang="en-US" dirty="0" err="1" smtClean="0">
                <a:solidFill>
                  <a:srgbClr val="FFFF00"/>
                </a:solidFill>
              </a:rPr>
              <a:t>Atm</a:t>
            </a:r>
            <a:r>
              <a:rPr lang="en-US" dirty="0" smtClean="0">
                <a:solidFill>
                  <a:srgbClr val="FFFF00"/>
                </a:solidFill>
              </a:rPr>
              <a:t> (200-300 </a:t>
            </a:r>
            <a:r>
              <a:rPr lang="en-US" dirty="0" err="1" smtClean="0">
                <a:solidFill>
                  <a:srgbClr val="FFFF00"/>
                </a:solidFill>
              </a:rPr>
              <a:t>kPa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gas gangrene, arterial gas embolism, carbon monoxide poisoning, </a:t>
            </a:r>
            <a:r>
              <a:rPr lang="en-US" dirty="0" err="1" smtClean="0">
                <a:solidFill>
                  <a:srgbClr val="FFFF00"/>
                </a:solidFill>
              </a:rPr>
              <a:t>osteomyelitis</a:t>
            </a:r>
            <a:r>
              <a:rPr lang="en-US" dirty="0" smtClean="0">
                <a:solidFill>
                  <a:srgbClr val="FFFF00"/>
                </a:solidFill>
              </a:rPr>
              <a:t>, and myocardial infarction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kom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838200"/>
            <a:ext cx="8001000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"/>
          <p:cNvPicPr>
            <a:picLocks noChangeAspect="1" noChangeArrowheads="1"/>
          </p:cNvPicPr>
          <p:nvPr/>
        </p:nvPicPr>
        <p:blipFill>
          <a:blip r:embed="rId2" cstate="print"/>
          <a:srcRect r="7526" b="62070"/>
          <a:stretch>
            <a:fillRect/>
          </a:stretch>
        </p:blipFill>
        <p:spPr bwMode="auto">
          <a:xfrm>
            <a:off x="1066800" y="1701800"/>
            <a:ext cx="80772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Line 3"/>
          <p:cNvSpPr>
            <a:spLocks noChangeShapeType="1"/>
          </p:cNvSpPr>
          <p:nvPr/>
        </p:nvSpPr>
        <p:spPr bwMode="auto">
          <a:xfrm flipH="1" flipV="1">
            <a:off x="3505200" y="3810000"/>
            <a:ext cx="914400" cy="1066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hr-HR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962400" y="4800600"/>
            <a:ext cx="1011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400">
                <a:solidFill>
                  <a:schemeClr val="bg2"/>
                </a:solidFill>
              </a:rPr>
              <a:t>nasa vježba</a:t>
            </a:r>
            <a:endParaRPr lang="en-US" sz="14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77724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Saturation of Hemoglobin with Oxygen at Different Altitudes</a:t>
            </a:r>
          </a:p>
        </p:txBody>
      </p:sp>
      <p:sp>
        <p:nvSpPr>
          <p:cNvPr id="93901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390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up to 10,000 feet – at least as high as 90%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7" descr="D:\SCContent\9781416045748\graphics\fullsize\S9781416045748-043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98747"/>
            <a:ext cx="6892987" cy="6154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6127</TotalTime>
  <Words>1742</Words>
  <Application>Microsoft Office PowerPoint</Application>
  <PresentationFormat>On-screen Show (4:3)</PresentationFormat>
  <Paragraphs>197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Azure</vt:lpstr>
      <vt:lpstr>Environmental physiology</vt:lpstr>
      <vt:lpstr>Aviation, High Altitude, and Space Physiology</vt:lpstr>
      <vt:lpstr>Slide 3</vt:lpstr>
      <vt:lpstr>Effects of Low Oxygen Pressure on the Body</vt:lpstr>
      <vt:lpstr>Alveolar Po2 at Different Elevations</vt:lpstr>
      <vt:lpstr>Slide 6</vt:lpstr>
      <vt:lpstr>Slide 7</vt:lpstr>
      <vt:lpstr>Saturation of Hemoglobin with Oxygen at Different Altitudes</vt:lpstr>
      <vt:lpstr>Slide 9</vt:lpstr>
      <vt:lpstr>Slide 10</vt:lpstr>
      <vt:lpstr>Effect of Breathing Pure Oxygen</vt:lpstr>
      <vt:lpstr>Slide 12</vt:lpstr>
      <vt:lpstr>Acute Effects of Hypoxia</vt:lpstr>
      <vt:lpstr>Acclimatization to Low Po2</vt:lpstr>
      <vt:lpstr>Increased Pulmonary Ventilation</vt:lpstr>
      <vt:lpstr>Increase in RBC</vt:lpstr>
      <vt:lpstr>Increased DLCO</vt:lpstr>
      <vt:lpstr>Increased Tissue Capillarity</vt:lpstr>
      <vt:lpstr>Cellular Acclimatization</vt:lpstr>
      <vt:lpstr>Acclimatization of Native Humans</vt:lpstr>
      <vt:lpstr>Slide 21</vt:lpstr>
      <vt:lpstr>Slide 22</vt:lpstr>
      <vt:lpstr>Work Capacity at High Altitudes</vt:lpstr>
      <vt:lpstr>Acute Mountain Sickness</vt:lpstr>
      <vt:lpstr>Chronic Mountain Sickness</vt:lpstr>
      <vt:lpstr>Effects of Acceleratory Forces</vt:lpstr>
      <vt:lpstr>Effects of Centrifugal Acceleratory Force</vt:lpstr>
      <vt:lpstr>Slide 28</vt:lpstr>
      <vt:lpstr>Slide 29</vt:lpstr>
      <vt:lpstr>Slide 30</vt:lpstr>
      <vt:lpstr>Protection of Pilots</vt:lpstr>
      <vt:lpstr>Linear Acceleratory Forces Effects</vt:lpstr>
      <vt:lpstr>Slide 33</vt:lpstr>
      <vt:lpstr>Parachute Jumps</vt:lpstr>
      <vt:lpstr>Slide 35</vt:lpstr>
      <vt:lpstr>"Artificial Climate"</vt:lpstr>
      <vt:lpstr>"Artificial Climate"</vt:lpstr>
      <vt:lpstr>Physiologic Problems</vt:lpstr>
      <vt:lpstr>Physiology of Deep-Sea Diving</vt:lpstr>
      <vt:lpstr>Slide 40</vt:lpstr>
      <vt:lpstr>Slide 41</vt:lpstr>
      <vt:lpstr>Slide 42</vt:lpstr>
      <vt:lpstr>Nitrogen Narcosis</vt:lpstr>
      <vt:lpstr>Slide 44</vt:lpstr>
      <vt:lpstr>Effect of Very High Po2 on Blood Oxygen Transport</vt:lpstr>
      <vt:lpstr>Slide 46</vt:lpstr>
      <vt:lpstr>Slide 47</vt:lpstr>
      <vt:lpstr>Acute Oxygen Poisoning</vt:lpstr>
      <vt:lpstr>Oxidizing Free Radicals</vt:lpstr>
      <vt:lpstr>Chronic Oxygen Poisoning</vt:lpstr>
      <vt:lpstr>Carbon Dioxide Toxicity</vt:lpstr>
      <vt:lpstr>Decompression of the Diver</vt:lpstr>
      <vt:lpstr>Slide 53</vt:lpstr>
      <vt:lpstr>Slide 54</vt:lpstr>
      <vt:lpstr>Decompression Sickness</vt:lpstr>
      <vt:lpstr>Slide 56</vt:lpstr>
      <vt:lpstr>SCUBA ronjenje</vt:lpstr>
      <vt:lpstr>Slide 58</vt:lpstr>
      <vt:lpstr>Physiologic Problems in Submarines</vt:lpstr>
      <vt:lpstr>Hyperbaric Oxygen Therapy</vt:lpstr>
      <vt:lpstr>Slide 61</vt:lpstr>
    </vt:vector>
  </TitlesOfParts>
  <Company>Medical College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Regulacija protoka krvi u skeletnim misicima za vrijeme tjelovjezbe</dc:title>
  <dc:creator>Zoran Valic</dc:creator>
  <cp:lastModifiedBy>Zoran Valic</cp:lastModifiedBy>
  <cp:revision>800</cp:revision>
  <dcterms:created xsi:type="dcterms:W3CDTF">2002-11-17T08:56:46Z</dcterms:created>
  <dcterms:modified xsi:type="dcterms:W3CDTF">2012-11-18T19:41:06Z</dcterms:modified>
</cp:coreProperties>
</file>