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DC98175-E2A0-4F31-B19F-68C33FF8DD70}" type="datetimeFigureOut">
              <a:rPr lang="sr-Latn-CS" smtClean="0"/>
              <a:pPr/>
              <a:t>4.3.2016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496329-48DA-45EB-9629-D9DABEC088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8175-E2A0-4F31-B19F-68C33FF8DD70}" type="datetimeFigureOut">
              <a:rPr lang="sr-Latn-CS" smtClean="0"/>
              <a:pPr/>
              <a:t>4.3.2016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6329-48DA-45EB-9629-D9DABEC088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DC98175-E2A0-4F31-B19F-68C33FF8DD70}" type="datetimeFigureOut">
              <a:rPr lang="sr-Latn-CS" smtClean="0"/>
              <a:pPr/>
              <a:t>4.3.2016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4496329-48DA-45EB-9629-D9DABEC088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8175-E2A0-4F31-B19F-68C33FF8DD70}" type="datetimeFigureOut">
              <a:rPr lang="sr-Latn-CS" smtClean="0"/>
              <a:pPr/>
              <a:t>4.3.2016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496329-48DA-45EB-9629-D9DABEC0881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8175-E2A0-4F31-B19F-68C33FF8DD70}" type="datetimeFigureOut">
              <a:rPr lang="sr-Latn-CS" smtClean="0"/>
              <a:pPr/>
              <a:t>4.3.2016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4496329-48DA-45EB-9629-D9DABEC0881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DC98175-E2A0-4F31-B19F-68C33FF8DD70}" type="datetimeFigureOut">
              <a:rPr lang="sr-Latn-CS" smtClean="0"/>
              <a:pPr/>
              <a:t>4.3.2016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4496329-48DA-45EB-9629-D9DABEC0881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DC98175-E2A0-4F31-B19F-68C33FF8DD70}" type="datetimeFigureOut">
              <a:rPr lang="sr-Latn-CS" smtClean="0"/>
              <a:pPr/>
              <a:t>4.3.2016</a:t>
            </a:fld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4496329-48DA-45EB-9629-D9DABEC0881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8175-E2A0-4F31-B19F-68C33FF8DD70}" type="datetimeFigureOut">
              <a:rPr lang="sr-Latn-CS" smtClean="0"/>
              <a:pPr/>
              <a:t>4.3.2016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496329-48DA-45EB-9629-D9DABEC088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8175-E2A0-4F31-B19F-68C33FF8DD70}" type="datetimeFigureOut">
              <a:rPr lang="sr-Latn-CS" smtClean="0"/>
              <a:pPr/>
              <a:t>4.3.2016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496329-48DA-45EB-9629-D9DABEC0881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8175-E2A0-4F31-B19F-68C33FF8DD70}" type="datetimeFigureOut">
              <a:rPr lang="sr-Latn-CS" smtClean="0"/>
              <a:pPr/>
              <a:t>4.3.2016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496329-48DA-45EB-9629-D9DABEC0881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DC98175-E2A0-4F31-B19F-68C33FF8DD70}" type="datetimeFigureOut">
              <a:rPr lang="sr-Latn-CS" smtClean="0"/>
              <a:pPr/>
              <a:t>4.3.2016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4496329-48DA-45EB-9629-D9DABEC0881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C98175-E2A0-4F31-B19F-68C33FF8DD70}" type="datetimeFigureOut">
              <a:rPr lang="sr-Latn-CS" smtClean="0"/>
              <a:pPr/>
              <a:t>4.3.2016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4496329-48DA-45EB-9629-D9DABEC0881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2957533"/>
          </a:xfrm>
        </p:spPr>
        <p:txBody>
          <a:bodyPr>
            <a:noAutofit/>
          </a:bodyPr>
          <a:lstStyle/>
          <a:p>
            <a:r>
              <a:rPr lang="en-US" sz="3200" dirty="0" smtClean="0"/>
              <a:t> Compression </a:t>
            </a:r>
            <a:r>
              <a:rPr lang="en-US" sz="3200" dirty="0"/>
              <a:t>Plus </a:t>
            </a:r>
            <a:r>
              <a:rPr lang="en-US" sz="3200" dirty="0" err="1"/>
              <a:t>Nonsteroidal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Antiinflammatory</a:t>
            </a:r>
            <a:r>
              <a:rPr lang="en-US" sz="3200" dirty="0"/>
              <a:t> Drugs, Aspiration, and Aspiration With Steroid</a:t>
            </a:r>
            <a:br>
              <a:rPr lang="en-US" sz="3200" dirty="0"/>
            </a:br>
            <a:r>
              <a:rPr lang="en-US" sz="3200" dirty="0"/>
              <a:t>Injection for </a:t>
            </a:r>
            <a:r>
              <a:rPr lang="en-US" sz="3200" dirty="0" err="1"/>
              <a:t>Nonseptic</a:t>
            </a:r>
            <a:r>
              <a:rPr lang="en-US" sz="3200" dirty="0"/>
              <a:t> </a:t>
            </a:r>
            <a:r>
              <a:rPr lang="en-US" sz="3200" dirty="0" err="1"/>
              <a:t>Olecranon</a:t>
            </a:r>
            <a:r>
              <a:rPr lang="en-US" sz="3200" dirty="0"/>
              <a:t> </a:t>
            </a:r>
            <a:r>
              <a:rPr lang="en-US" sz="3200" dirty="0" smtClean="0"/>
              <a:t>Bursitis</a:t>
            </a:r>
            <a:r>
              <a:rPr lang="hr-HR" sz="3200" dirty="0" smtClean="0"/>
              <a:t> ; RCT</a:t>
            </a:r>
            <a:endParaRPr lang="hr-H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3500438"/>
            <a:ext cx="5143536" cy="1071570"/>
          </a:xfrm>
        </p:spPr>
        <p:txBody>
          <a:bodyPr>
            <a:normAutofit fontScale="62500" lnSpcReduction="20000"/>
          </a:bodyPr>
          <a:lstStyle/>
          <a:p>
            <a:r>
              <a:rPr lang="hr-HR" dirty="0"/>
              <a:t>Joon Yub Kim MD, PhD, Seok Won Chung MD, PhD, Joo Hak Kim MD,</a:t>
            </a:r>
            <a:br>
              <a:rPr lang="hr-HR" dirty="0"/>
            </a:br>
            <a:r>
              <a:rPr lang="hr-HR" dirty="0"/>
              <a:t>Jae Hong Jung MD, Gwang Young Sung MD, Kyung-Soo Oh MD,</a:t>
            </a:r>
            <a:br>
              <a:rPr lang="hr-HR" dirty="0"/>
            </a:br>
            <a:r>
              <a:rPr lang="hr-HR" dirty="0"/>
              <a:t>Jong Soo Lee MD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438400" y="6000768"/>
            <a:ext cx="6705600" cy="857232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hr-H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Ana-Marija Rožić , Marko Gulin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hr-HR" sz="2600" dirty="0" smtClean="0">
                <a:solidFill>
                  <a:srgbClr val="FFFFFF"/>
                </a:solidFill>
              </a:rPr>
              <a:t>MEFST,ožujak 2016.</a:t>
            </a:r>
            <a:endParaRPr kumimoji="0" lang="hr-HR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Bursitis_olecrani_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3143248"/>
            <a:ext cx="3428992" cy="2820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Komorbiditeti se nisu pokazali kao faktor koji utječe na ishod</a:t>
            </a:r>
          </a:p>
          <a:p>
            <a:r>
              <a:rPr lang="hr-HR" dirty="0" smtClean="0"/>
              <a:t>Najbrže izliječenje je postignuto u skupini 3</a:t>
            </a:r>
          </a:p>
          <a:p>
            <a:r>
              <a:rPr lang="hr-HR" dirty="0" smtClean="0"/>
              <a:t>Jedini faktor koji je utjecao na ishod jest trajanje simptoma prije početka liječenja </a:t>
            </a:r>
          </a:p>
          <a:p>
            <a:endParaRPr lang="hr-HR" dirty="0" smtClean="0"/>
          </a:p>
          <a:p>
            <a:r>
              <a:rPr lang="hr-HR" dirty="0" smtClean="0"/>
              <a:t>NEMA statistički značajne razlike između skupina!!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Prednosti i mane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Jedina studija ovakvog tipa dosad</a:t>
            </a:r>
          </a:p>
          <a:p>
            <a:endParaRPr lang="hr-HR" dirty="0" smtClean="0"/>
          </a:p>
          <a:p>
            <a:r>
              <a:rPr lang="hr-HR" dirty="0" smtClean="0"/>
              <a:t>Relativno mali broj ispitanika</a:t>
            </a:r>
          </a:p>
          <a:p>
            <a:endParaRPr lang="hr-HR" dirty="0" smtClean="0"/>
          </a:p>
          <a:p>
            <a:r>
              <a:rPr lang="hr-HR" dirty="0" smtClean="0"/>
              <a:t>Kratak period praćenja</a:t>
            </a:r>
          </a:p>
          <a:p>
            <a:endParaRPr lang="hr-HR" dirty="0" smtClean="0"/>
          </a:p>
          <a:p>
            <a:r>
              <a:rPr lang="hr-HR" dirty="0" smtClean="0"/>
              <a:t>Tretmani i evaluacija u dva klinička centra</a:t>
            </a:r>
          </a:p>
          <a:p>
            <a:endParaRPr lang="hr-HR" dirty="0" smtClean="0"/>
          </a:p>
          <a:p>
            <a:r>
              <a:rPr lang="hr-HR" dirty="0" smtClean="0"/>
              <a:t>Kirurške metode nisu uključene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VAS score i komplikacije bi se trebale pratiti u dužem vremenskom periodu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Nije rađena dijagnostička analiza aspirata jer bi mogla utjecati na ishode</a:t>
            </a:r>
          </a:p>
          <a:p>
            <a:endParaRPr lang="hr-HR" dirty="0" smtClean="0"/>
          </a:p>
          <a:p>
            <a:r>
              <a:rPr lang="hr-HR" dirty="0" smtClean="0"/>
              <a:t>Malen MCID (minimal clinical important difference ) zbog malog broja ispitanika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428868"/>
            <a:ext cx="8153400" cy="2214578"/>
          </a:xfrm>
        </p:spPr>
        <p:txBody>
          <a:bodyPr>
            <a:normAutofit/>
          </a:bodyPr>
          <a:lstStyle/>
          <a:p>
            <a:r>
              <a:rPr lang="hr-HR" sz="7200" dirty="0" smtClean="0"/>
              <a:t>Hvala na pozornosti!</a:t>
            </a:r>
            <a:endParaRPr lang="hr-HR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Burzitis olecrani jest nakupljanje tekućine unutar bursae olecrani,sa ili bez znakova upale</a:t>
            </a:r>
          </a:p>
          <a:p>
            <a:r>
              <a:rPr lang="hr-HR" dirty="0" smtClean="0"/>
              <a:t>Metode liječenja neseptičkog burzitisa uključuju kompresiju s NSAIR, aspiraciju,aspiraciju s injekcijom steroida te kirurške tehnike</a:t>
            </a:r>
            <a:endParaRPr lang="hr-HR" dirty="0"/>
          </a:p>
        </p:txBody>
      </p:sp>
      <p:pic>
        <p:nvPicPr>
          <p:cNvPr id="4" name="Picture 3" descr="h9991547_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3953910"/>
            <a:ext cx="4452938" cy="2904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Ciljevi istraživanja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Koji od tretmana je najbolji pri liječenju?</a:t>
            </a:r>
          </a:p>
          <a:p>
            <a:endParaRPr lang="hr-HR" dirty="0" smtClean="0"/>
          </a:p>
          <a:p>
            <a:r>
              <a:rPr lang="hr-HR" dirty="0" smtClean="0"/>
              <a:t>Koji od tretmana će dovesti do najbržeg izliječenja?</a:t>
            </a:r>
          </a:p>
          <a:p>
            <a:endParaRPr lang="hr-HR" dirty="0" smtClean="0"/>
          </a:p>
          <a:p>
            <a:r>
              <a:rPr lang="hr-HR" dirty="0" smtClean="0"/>
              <a:t>Koji faktori utječu na neuspješno liječenje unutar 4 tjedna?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Pacijenti i metode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Kriterij uključenja – Neseptički burzitis</a:t>
            </a:r>
          </a:p>
          <a:p>
            <a:r>
              <a:rPr lang="hr-HR" dirty="0" smtClean="0"/>
              <a:t>Pacijenti su nasumično podijeljeni u 3 skupine neposredno prije početka liječenja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643314"/>
            <a:ext cx="850112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Intervencija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Bandaža elastičnim zavojem uz NSAIR 2x/d</a:t>
            </a:r>
          </a:p>
          <a:p>
            <a:r>
              <a:rPr lang="hr-HR" dirty="0" smtClean="0"/>
              <a:t>Aspiracija sve tekućine iz burze,uz korištenje NSAIR</a:t>
            </a:r>
          </a:p>
          <a:p>
            <a:r>
              <a:rPr lang="hr-HR" dirty="0" smtClean="0"/>
              <a:t>Aspiracija uz steroide – nakon aspiracije ubrizgavanje 1mL triamcinolon acetonida uz NSAIR</a:t>
            </a:r>
          </a:p>
          <a:p>
            <a:endParaRPr lang="hr-HR" dirty="0"/>
          </a:p>
          <a:p>
            <a:r>
              <a:rPr lang="hr-HR" dirty="0" smtClean="0"/>
              <a:t>Redukcija aktivnosti,izbjegavanje frikcije o tvrde podloge, kontrola jednom tjedno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Praćenje i evaluacija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Svaki pacijent je praćen i kontroliran jedanput tjedno od strane ortopeda</a:t>
            </a:r>
          </a:p>
          <a:p>
            <a:endParaRPr lang="hr-HR" dirty="0" smtClean="0"/>
          </a:p>
          <a:p>
            <a:r>
              <a:rPr lang="hr-HR" dirty="0" smtClean="0"/>
              <a:t>Procjena oporavka i komplikacija – mjerenje otoka , infekcije, atrofije kože,perzistentne drenaže i kronične lokalne boli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Praćenje i evaluacija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Procjena boli prema VAS-score</a:t>
            </a:r>
          </a:p>
          <a:p>
            <a:endParaRPr lang="hr-HR" dirty="0" smtClean="0"/>
          </a:p>
          <a:p>
            <a:r>
              <a:rPr lang="hr-HR" dirty="0" smtClean="0"/>
              <a:t>Procjena oporavka nakon četvrtog tjedna</a:t>
            </a:r>
          </a:p>
          <a:p>
            <a:endParaRPr lang="hr-HR" dirty="0" smtClean="0"/>
          </a:p>
          <a:p>
            <a:r>
              <a:rPr lang="hr-HR" dirty="0" smtClean="0"/>
              <a:t>Perzistentna kolekcija tekućine,otok jednak ili veći prije početka – neuspješan oporavak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	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3471873"/>
          </a:xfrm>
        </p:spPr>
        <p:txBody>
          <a:bodyPr/>
          <a:lstStyle/>
          <a:p>
            <a:r>
              <a:rPr lang="hr-HR" dirty="0" smtClean="0"/>
              <a:t>Prosječno vrijeme oporavka je slično u sve 3 skupine (3,2 ; 3,1 i 2,3 tjedna )</a:t>
            </a:r>
          </a:p>
          <a:p>
            <a:endParaRPr lang="hr-HR" dirty="0"/>
          </a:p>
          <a:p>
            <a:r>
              <a:rPr lang="hr-HR" dirty="0" smtClean="0"/>
              <a:t>VAS score je također bio sličan u sve 3 skupine,osim onih koji nisu postigli izliječenje</a:t>
            </a:r>
          </a:p>
          <a:p>
            <a:endParaRPr lang="hr-HR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57760"/>
            <a:ext cx="885828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164</TotalTime>
  <Words>334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 Compression Plus Nonsteroidal Antiinflammatory Drugs, Aspiration, and Aspiration With Steroid Injection for Nonseptic Olecranon Bursitis ; RCT</vt:lpstr>
      <vt:lpstr>Uvod</vt:lpstr>
      <vt:lpstr>Ciljevi istraživanja</vt:lpstr>
      <vt:lpstr>Pacijenti i metode</vt:lpstr>
      <vt:lpstr>Slide 5</vt:lpstr>
      <vt:lpstr>Intervencija</vt:lpstr>
      <vt:lpstr>Praćenje i evaluacija</vt:lpstr>
      <vt:lpstr>Praćenje i evaluacija</vt:lpstr>
      <vt:lpstr>Rezultati </vt:lpstr>
      <vt:lpstr>Rezultati</vt:lpstr>
      <vt:lpstr>Prednosti i mane</vt:lpstr>
      <vt:lpstr>Slide 12</vt:lpstr>
      <vt:lpstr>Hvala na pozornosti!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Compression Plus Nonsteroidal Antiinflammatory Drugs, Aspiration, and Aspiration With Steroid Injection for Nonseptic Olecranon Bursitis ; RCT</dc:title>
  <dc:creator>Marko</dc:creator>
  <cp:lastModifiedBy>Poljicanin</cp:lastModifiedBy>
  <cp:revision>17</cp:revision>
  <dcterms:created xsi:type="dcterms:W3CDTF">2016-02-29T10:45:17Z</dcterms:created>
  <dcterms:modified xsi:type="dcterms:W3CDTF">2016-03-04T08:03:56Z</dcterms:modified>
</cp:coreProperties>
</file>