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7" r:id="rId13"/>
    <p:sldId id="258" r:id="rId14"/>
    <p:sldId id="259" r:id="rId15"/>
    <p:sldId id="275" r:id="rId16"/>
    <p:sldId id="276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1C1CD4-5ECD-4F01-979C-2BAF046D99E5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428610-E39A-4AFF-AA0D-1934F3ABDD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4267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Eccentric training as a new approach for rotator cuff</a:t>
            </a:r>
            <a:br>
              <a:rPr lang="en-US" sz="5400" dirty="0" smtClean="0"/>
            </a:br>
            <a:r>
              <a:rPr lang="en-US" sz="5400" dirty="0" err="1" smtClean="0"/>
              <a:t>tendinopathy</a:t>
            </a:r>
            <a:r>
              <a:rPr lang="en-US" sz="5400" dirty="0" smtClean="0"/>
              <a:t>: Review and perspectives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018118"/>
          </a:xfrm>
        </p:spPr>
        <p:txBody>
          <a:bodyPr/>
          <a:lstStyle/>
          <a:p>
            <a:pPr algn="r"/>
            <a:r>
              <a:rPr lang="hr-HR" dirty="0" smtClean="0"/>
              <a:t>Antonija Vuković</a:t>
            </a:r>
          </a:p>
          <a:p>
            <a:pPr algn="r"/>
            <a:r>
              <a:rPr lang="hr-HR" dirty="0" smtClean="0"/>
              <a:t>Ana Znaor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48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39552"/>
          </a:xfrm>
        </p:spPr>
        <p:txBody>
          <a:bodyPr/>
          <a:lstStyle/>
          <a:p>
            <a:r>
              <a:rPr lang="hr-HR" dirty="0" smtClean="0"/>
              <a:t>Nastanak lezija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Promjene stanične aktivnosti u ekstracelularnom matriksu-prethode lezijama</a:t>
            </a:r>
          </a:p>
          <a:p>
            <a:r>
              <a:rPr lang="hr-HR" sz="2800" dirty="0" smtClean="0"/>
              <a:t>Gubitak organizacija matriksa, masna infiltracija, povećanje broja mehanoreceptora</a:t>
            </a:r>
          </a:p>
          <a:p>
            <a:r>
              <a:rPr lang="hr-HR" sz="2800" dirty="0" smtClean="0"/>
              <a:t>Duboki sloj prednje insercije supraspinatusa</a:t>
            </a:r>
          </a:p>
          <a:p>
            <a:r>
              <a:rPr lang="hr-HR" sz="2800" dirty="0" smtClean="0"/>
              <a:t>Zacijeljuje ožiljkom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120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5536"/>
          </a:xfrm>
        </p:spPr>
        <p:txBody>
          <a:bodyPr/>
          <a:lstStyle/>
          <a:p>
            <a:r>
              <a:rPr lang="hr-HR" dirty="0" smtClean="0"/>
              <a:t>Zacijeljivanje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Faza upale - fagocitoza</a:t>
            </a:r>
          </a:p>
          <a:p>
            <a:r>
              <a:rPr lang="hr-HR" sz="2800" dirty="0" smtClean="0"/>
              <a:t>Faza popravka - sinteza kolagena</a:t>
            </a:r>
          </a:p>
          <a:p>
            <a:r>
              <a:rPr lang="hr-HR" sz="2800" dirty="0" smtClean="0"/>
              <a:t>Faza remodeliranja - pad celularnosti</a:t>
            </a:r>
          </a:p>
          <a:p>
            <a:r>
              <a:rPr lang="hr-HR" sz="2800" dirty="0" smtClean="0"/>
              <a:t>Faza maturacije – križanja fibrila</a:t>
            </a:r>
          </a:p>
        </p:txBody>
      </p:sp>
    </p:spTree>
    <p:extLst>
      <p:ext uri="{BB962C8B-B14F-4D97-AF65-F5344CB8AC3E}">
        <p14:creationId xmlns:p14="http://schemas.microsoft.com/office/powerpoint/2010/main" xmlns="" val="128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Klinička procjena tendinopatije ramena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Anamneza</a:t>
            </a:r>
          </a:p>
          <a:p>
            <a:pPr lvl="1"/>
            <a:r>
              <a:rPr lang="hr-HR" sz="2000" dirty="0" smtClean="0"/>
              <a:t>Smanjenje aktivnosti, otežavajuće aktivnosti i čimbenici olakšanja</a:t>
            </a:r>
          </a:p>
          <a:p>
            <a:r>
              <a:rPr lang="hr-HR" sz="2800" b="1" dirty="0" smtClean="0"/>
              <a:t>Upitnici</a:t>
            </a:r>
          </a:p>
          <a:p>
            <a:pPr lvl="1"/>
            <a:r>
              <a:rPr lang="hr-HR" sz="2000" dirty="0" smtClean="0"/>
              <a:t>Procjena funkcije ramena</a:t>
            </a:r>
          </a:p>
          <a:p>
            <a:r>
              <a:rPr lang="hr-HR" sz="2800" b="1" dirty="0" smtClean="0"/>
              <a:t>Klinički pregled</a:t>
            </a:r>
          </a:p>
          <a:p>
            <a:pPr lvl="1"/>
            <a:r>
              <a:rPr lang="hr-HR" sz="2000" dirty="0" smtClean="0"/>
              <a:t>Palpacija – bolne točke</a:t>
            </a:r>
          </a:p>
          <a:p>
            <a:r>
              <a:rPr lang="hr-HR" sz="2800" b="1" dirty="0" smtClean="0"/>
              <a:t>Provokacijski testovi</a:t>
            </a:r>
          </a:p>
          <a:p>
            <a:pPr lvl="1"/>
            <a:r>
              <a:rPr lang="hr-HR" sz="2000" dirty="0" smtClean="0"/>
              <a:t>3 pozitiva testa od 5 – potvrda dijagnoze</a:t>
            </a:r>
          </a:p>
          <a:p>
            <a:r>
              <a:rPr lang="hr-HR" sz="2800" b="1" dirty="0" smtClean="0"/>
              <a:t>Slikovne pretrage</a:t>
            </a:r>
          </a:p>
          <a:p>
            <a:pPr lvl="1"/>
            <a:r>
              <a:rPr lang="hr-HR" sz="2000" dirty="0" smtClean="0"/>
              <a:t>Ultrazvuk i MR</a:t>
            </a:r>
          </a:p>
          <a:p>
            <a:endParaRPr lang="hr-HR" dirty="0" smtClean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618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Konzervativno liječenje tendinopatije ramena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Protuupalni lijekovi</a:t>
            </a:r>
          </a:p>
          <a:p>
            <a:pPr lvl="1"/>
            <a:r>
              <a:rPr lang="hr-HR" sz="2000" dirty="0" smtClean="0"/>
              <a:t>NSAID i kortikosteroidi</a:t>
            </a:r>
          </a:p>
          <a:p>
            <a:r>
              <a:rPr lang="hr-HR" sz="2800" dirty="0" smtClean="0"/>
              <a:t>Odmor i istezanje</a:t>
            </a:r>
          </a:p>
          <a:p>
            <a:pPr lvl="1"/>
            <a:r>
              <a:rPr lang="hr-HR" sz="2000" dirty="0" smtClean="0"/>
              <a:t>Istezanje - bitno za sprečavanje degeneracije tetive nakon imobilizacije! </a:t>
            </a:r>
          </a:p>
          <a:p>
            <a:r>
              <a:rPr lang="hr-HR" sz="2800" dirty="0" smtClean="0"/>
              <a:t>Vježbe snaženja</a:t>
            </a:r>
          </a:p>
          <a:p>
            <a:r>
              <a:rPr lang="hr-HR" sz="2800" dirty="0" smtClean="0"/>
              <a:t>Ultrazvuk, laser i elektrostimulacija</a:t>
            </a:r>
          </a:p>
          <a:p>
            <a:pPr lvl="1"/>
            <a:r>
              <a:rPr lang="hr-HR" sz="2000" dirty="0" smtClean="0"/>
              <a:t>Stimulacija fibroze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4015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7544"/>
          </a:xfrm>
        </p:spPr>
        <p:txBody>
          <a:bodyPr/>
          <a:lstStyle/>
          <a:p>
            <a:r>
              <a:rPr lang="hr-HR" dirty="0" smtClean="0"/>
              <a:t>Ekscentrične vježbe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Sastoje se od kontrakcija mišića za kontrolu ili usporavanje opterećenja, dok se mišić i tetiva istežu ili ostaju ispruženi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244066"/>
            <a:ext cx="6588224" cy="34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3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0"/>
            <a:ext cx="52280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57332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Ekscentrične vježbe supraspinatusa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3782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243679" cy="536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7175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Ekscentrične vježbe infraspinatusa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2352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Jake ekscentrične sile dovode do remodeliranja odgovora mišića i tetive kad se primjenjuju kronično i progresivno</a:t>
            </a:r>
          </a:p>
          <a:p>
            <a:endParaRPr lang="hr-HR" sz="2800" dirty="0"/>
          </a:p>
          <a:p>
            <a:r>
              <a:rPr lang="hr-HR" sz="2800" dirty="0"/>
              <a:t>Uspjeh terapije povezan je sa individualnim pristupom u liječenju bolesnika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93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72608"/>
          </a:xfrm>
        </p:spPr>
        <p:txBody>
          <a:bodyPr/>
          <a:lstStyle/>
          <a:p>
            <a:r>
              <a:rPr lang="hr-HR" sz="3200" dirty="0" smtClean="0"/>
              <a:t>Tri osnovna načela ekscentričnog režima: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b="1" dirty="0" smtClean="0"/>
              <a:t>Duljina tetive </a:t>
            </a:r>
            <a:r>
              <a:rPr lang="hr-HR" sz="2400" dirty="0" smtClean="0"/>
              <a:t>– duljina tetive se povećava istezanjem tetive prije početka vježbi te će se manje naprezanje dogoditi na toj tetivi tijekom kretanja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b="1" dirty="0" smtClean="0"/>
              <a:t>Opterećenje </a:t>
            </a:r>
            <a:r>
              <a:rPr lang="hr-HR" sz="2400" dirty="0" smtClean="0"/>
              <a:t>– snaga tetive treba se povećati progresivnim povećanjem opterećenja koje djeluje na tetivu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b="1" dirty="0" smtClean="0"/>
              <a:t>Brzina</a:t>
            </a:r>
            <a:r>
              <a:rPr lang="hr-HR" sz="2400" dirty="0" smtClean="0"/>
              <a:t> – povećanjem brzine kontrakcije, razvija se veća sila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0641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hr-HR" dirty="0" smtClean="0"/>
              <a:t>Predloženi mehanizmi djelovanja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Ekscentrične vježbe izlažu tetivu većem opterećenju od koncentričnih</a:t>
            </a:r>
          </a:p>
          <a:p>
            <a:endParaRPr lang="hr-HR" sz="2800" dirty="0" smtClean="0"/>
          </a:p>
          <a:p>
            <a:r>
              <a:rPr lang="hr-HR" sz="2800" dirty="0" smtClean="0"/>
              <a:t>Visokofrekventne oscilacije u snazi tetive koje produciraju ekscentrične vježbe – dovode do remodeliranja tetive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1847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Mehaničko opterećenje glavni uzrok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</a:p>
          <a:p>
            <a:r>
              <a:rPr lang="hr-HR" sz="2800" dirty="0"/>
              <a:t>T</a:t>
            </a:r>
            <a:r>
              <a:rPr lang="hr-HR" sz="2800" dirty="0" smtClean="0"/>
              <a:t>erapije ekscentričnim kontrakcijama</a:t>
            </a:r>
          </a:p>
          <a:p>
            <a:endParaRPr lang="hr-HR" sz="2800" dirty="0" smtClean="0"/>
          </a:p>
          <a:p>
            <a:r>
              <a:rPr lang="hr-HR" sz="2800" dirty="0" smtClean="0"/>
              <a:t>Proces mehanotransdukcije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5207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Povećanje aktivnosti fibroblasta, ubrzanje stvaranja kolagena, povećanje kolagena tipa I, organizacija/poravnavanje kolagena (remodeliranje tetive), povećanje broja sarkomera</a:t>
            </a:r>
          </a:p>
          <a:p>
            <a:endParaRPr lang="hr-HR" sz="2800" dirty="0" smtClean="0"/>
          </a:p>
          <a:p>
            <a:r>
              <a:rPr lang="hr-HR" sz="2800" dirty="0" smtClean="0"/>
              <a:t>Nestanak novostvorenih krvnih žila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8320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800" dirty="0" smtClean="0"/>
              <a:t>Ozljeda prenaprezanja</a:t>
            </a:r>
          </a:p>
          <a:p>
            <a:r>
              <a:rPr lang="hr-HR" sz="2800" dirty="0" smtClean="0"/>
              <a:t>Ekscentrične vježbe-produljavanje mišića</a:t>
            </a:r>
          </a:p>
          <a:p>
            <a:r>
              <a:rPr lang="hr-HR" sz="2800" dirty="0" smtClean="0"/>
              <a:t>Ahilova i patelarna tetiva</a:t>
            </a:r>
          </a:p>
          <a:p>
            <a:r>
              <a:rPr lang="hr-HR" sz="2800" dirty="0" smtClean="0"/>
              <a:t>Histološke promjene (kolagenske, ekstracelularni matriks, upalne stanice i povećana vaskularizacija)</a:t>
            </a:r>
          </a:p>
          <a:p>
            <a:r>
              <a:rPr lang="hr-HR" sz="2800" dirty="0" smtClean="0"/>
              <a:t>Utjecaj na tetivnu strukturu, proces cijeljenja i mogući mehanizmi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039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Hijerarhija strukture tetiva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K</a:t>
            </a:r>
            <a:r>
              <a:rPr lang="hr-HR" sz="2800" dirty="0" smtClean="0"/>
              <a:t>olagen</a:t>
            </a:r>
          </a:p>
          <a:p>
            <a:r>
              <a:rPr lang="hr-HR" sz="2800" dirty="0" smtClean="0"/>
              <a:t>Fibrile</a:t>
            </a:r>
          </a:p>
          <a:p>
            <a:r>
              <a:rPr lang="hr-HR" sz="2800" dirty="0" smtClean="0"/>
              <a:t>Fibrilarna klupka</a:t>
            </a:r>
          </a:p>
          <a:p>
            <a:r>
              <a:rPr lang="hr-HR" sz="2800" dirty="0" smtClean="0"/>
              <a:t>Fascikuli</a:t>
            </a:r>
          </a:p>
          <a:p>
            <a:r>
              <a:rPr lang="hr-HR" sz="2800" dirty="0" smtClean="0"/>
              <a:t>Epitenon</a:t>
            </a:r>
          </a:p>
          <a:p>
            <a:r>
              <a:rPr lang="hr-HR" sz="2800" dirty="0" smtClean="0"/>
              <a:t>Paratenon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1" y="1844824"/>
            <a:ext cx="4851357" cy="45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1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001"/>
            <a:ext cx="8229600" cy="1267544"/>
          </a:xfrm>
        </p:spPr>
        <p:txBody>
          <a:bodyPr/>
          <a:lstStyle/>
          <a:p>
            <a:r>
              <a:rPr lang="hr-HR" dirty="0" smtClean="0"/>
              <a:t>Rotatorna manšeta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800" dirty="0" smtClean="0"/>
          </a:p>
          <a:p>
            <a:r>
              <a:rPr lang="hr-HR" sz="2800" dirty="0" smtClean="0"/>
              <a:t>Supraspinatus</a:t>
            </a:r>
          </a:p>
          <a:p>
            <a:r>
              <a:rPr lang="hr-HR" sz="2800" dirty="0" smtClean="0"/>
              <a:t>Infraspinatus</a:t>
            </a:r>
          </a:p>
          <a:p>
            <a:r>
              <a:rPr lang="hr-HR" sz="2800" dirty="0" smtClean="0"/>
              <a:t>Teres minor</a:t>
            </a:r>
          </a:p>
          <a:p>
            <a:r>
              <a:rPr lang="hr-HR" sz="2800" dirty="0" smtClean="0"/>
              <a:t>Subscapularis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527989"/>
            <a:ext cx="5390690" cy="47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Supraspinatus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Prednji segment-deblji, tubularna struktura, podložniji opterećenju</a:t>
            </a:r>
          </a:p>
          <a:p>
            <a:endParaRPr lang="hr-HR" sz="2800" dirty="0"/>
          </a:p>
          <a:p>
            <a:r>
              <a:rPr lang="hr-HR" sz="2800" dirty="0" smtClean="0"/>
              <a:t>Stražnji segment- tanji, manje podležan opeterećnju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9821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 tetive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800" dirty="0" smtClean="0"/>
              <a:t>Kolagen tip I-95%</a:t>
            </a:r>
          </a:p>
          <a:p>
            <a:r>
              <a:rPr lang="hr-HR" sz="2800" dirty="0" smtClean="0"/>
              <a:t>Kolagen tip III-manje organiziran, povećan udjel u preopterećenim tetivama</a:t>
            </a:r>
          </a:p>
          <a:p>
            <a:r>
              <a:rPr lang="hr-HR" sz="2800" dirty="0" smtClean="0"/>
              <a:t>Kolagen tip V-regulira prosječan promjer</a:t>
            </a:r>
          </a:p>
          <a:p>
            <a:endParaRPr lang="hr-HR" sz="2800" dirty="0"/>
          </a:p>
          <a:p>
            <a:r>
              <a:rPr lang="hr-HR" sz="2800" dirty="0" smtClean="0"/>
              <a:t>Fibroblasti (u redovima između fibrilarnih klupka)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3995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hr-HR" dirty="0" smtClean="0"/>
              <a:t>Tendinopatija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Sva bolna stanja tetive i okolnog tkiva</a:t>
            </a:r>
          </a:p>
          <a:p>
            <a:r>
              <a:rPr lang="hr-HR" sz="2800" dirty="0" smtClean="0"/>
              <a:t>Multifaktorni nastanak</a:t>
            </a:r>
          </a:p>
          <a:p>
            <a:r>
              <a:rPr lang="hr-HR" sz="2800" dirty="0" smtClean="0"/>
              <a:t>Tendinoza-proširenje tetive, poremećaj distribucije kolagena, neovaskularizacija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675294"/>
            <a:ext cx="4176464" cy="31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7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7544"/>
          </a:xfrm>
        </p:spPr>
        <p:txBody>
          <a:bodyPr/>
          <a:lstStyle/>
          <a:p>
            <a:r>
              <a:rPr lang="hr-HR" dirty="0" smtClean="0"/>
              <a:t>Mehanotransdukcija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Mehanički napor djeluje na promjenu stanične aktivnosti, a te promjene dovode do promjene strukture tetiva</a:t>
            </a:r>
          </a:p>
          <a:p>
            <a:endParaRPr lang="hr-HR" sz="2800" dirty="0" smtClean="0"/>
          </a:p>
          <a:p>
            <a:r>
              <a:rPr lang="hr-HR" sz="2800" dirty="0" smtClean="0"/>
              <a:t>Uloga tenocita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9413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</TotalTime>
  <Words>430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Eccentric training as a new approach for rotator cuff tendinopathy: Review and perspectives</vt:lpstr>
      <vt:lpstr>Sažetak</vt:lpstr>
      <vt:lpstr>Uvod</vt:lpstr>
      <vt:lpstr>Hijerarhija strukture tetiva</vt:lpstr>
      <vt:lpstr>Rotatorna manšeta</vt:lpstr>
      <vt:lpstr>Supraspinatus</vt:lpstr>
      <vt:lpstr>Kompozicija tetive</vt:lpstr>
      <vt:lpstr>Tendinopatija</vt:lpstr>
      <vt:lpstr>Mehanotransdukcija</vt:lpstr>
      <vt:lpstr>Nastanak lezija</vt:lpstr>
      <vt:lpstr>Zacijeljivanje </vt:lpstr>
      <vt:lpstr>Klinička procjena tendinopatije ramena</vt:lpstr>
      <vt:lpstr>Konzervativno liječenje tendinopatije ramena</vt:lpstr>
      <vt:lpstr>Ekscentrične vježbe</vt:lpstr>
      <vt:lpstr>Slide 15</vt:lpstr>
      <vt:lpstr>Slide 16</vt:lpstr>
      <vt:lpstr>Slide 17</vt:lpstr>
      <vt:lpstr>Slide 18</vt:lpstr>
      <vt:lpstr>Predloženi mehanizmi djelovanja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Klinička procjena tendinopatije ramena</dc:title>
  <dc:creator>Ana</dc:creator>
  <cp:lastModifiedBy>Poljicanin</cp:lastModifiedBy>
  <cp:revision>15</cp:revision>
  <dcterms:created xsi:type="dcterms:W3CDTF">2016-02-29T19:24:50Z</dcterms:created>
  <dcterms:modified xsi:type="dcterms:W3CDTF">2016-03-04T11:59:27Z</dcterms:modified>
</cp:coreProperties>
</file>