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  <p:sldId id="265" r:id="rId9"/>
    <p:sldId id="261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DD6616-5EC5-4F19-92E1-A57D5D74F706}" type="datetimeFigureOut">
              <a:rPr lang="hr-HR" smtClean="0"/>
              <a:pPr/>
              <a:t>4.3.2016.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6FDF33-081F-400C-AFDD-B64D7BA6FAE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oot-health-powerpoint-backgrou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 </a:t>
            </a:r>
            <a:r>
              <a:rPr lang="en-US" sz="4000" b="1" dirty="0" smtClean="0"/>
              <a:t>Orthotics </a:t>
            </a:r>
            <a:r>
              <a:rPr lang="en-US" sz="4000" b="1" dirty="0"/>
              <a:t>Compared to Conventional Therapy and Other Non- Surgical Treatments for Plantar Fasciitis </a:t>
            </a:r>
            <a:endParaRPr lang="hr-H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7416824" cy="1752600"/>
          </a:xfrm>
        </p:spPr>
        <p:txBody>
          <a:bodyPr>
            <a:normAutofit/>
          </a:bodyPr>
          <a:lstStyle/>
          <a:p>
            <a:r>
              <a:rPr lang="hr-HR" dirty="0" smtClean="0"/>
              <a:t>Modrić Josipa</a:t>
            </a:r>
          </a:p>
          <a:p>
            <a:r>
              <a:rPr lang="hr-HR" dirty="0" smtClean="0"/>
              <a:t>Palčić Zdenka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5013176"/>
            <a:ext cx="7992888" cy="139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Sveučilište u Splitu</a:t>
            </a:r>
          </a:p>
          <a:p>
            <a:pPr algn="ctr">
              <a:lnSpc>
                <a:spcPct val="90000"/>
              </a:lnSpc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Medicinski Fakultet</a:t>
            </a:r>
          </a:p>
          <a:p>
            <a:pPr algn="ctr">
              <a:lnSpc>
                <a:spcPct val="90000"/>
              </a:lnSpc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03.03.2016 </a:t>
            </a:r>
          </a:p>
          <a:p>
            <a:pPr>
              <a:lnSpc>
                <a:spcPct val="90000"/>
              </a:lnSpc>
            </a:pPr>
            <a:endParaRPr lang="hr-HR" sz="2000" dirty="0" smtClean="0">
              <a:solidFill>
                <a:schemeClr val="bg2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pPr algn="ctr"/>
            <a:r>
              <a:rPr lang="hr-HR" dirty="0" smtClean="0"/>
              <a:t>RTC </a:t>
            </a:r>
            <a:r>
              <a:rPr lang="en-US" dirty="0" smtClean="0"/>
              <a:t> by </a:t>
            </a:r>
            <a:r>
              <a:rPr lang="en-US" dirty="0" err="1" smtClean="0"/>
              <a:t>Roos</a:t>
            </a:r>
            <a:r>
              <a:rPr lang="en-US" dirty="0" smtClean="0"/>
              <a:t> et al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23728" y="1481329"/>
            <a:ext cx="6563072" cy="33878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43</a:t>
            </a:r>
            <a:r>
              <a:rPr lang="hr-HR" dirty="0" smtClean="0"/>
              <a:t> ispitanika randomizirana u grupe: posebno prilagođene ortoze, prednje noćne udlage i posebno prilagođene ortoze u kombinaciji s udlagama. </a:t>
            </a:r>
          </a:p>
          <a:p>
            <a:endParaRPr lang="hr-HR" dirty="0" smtClean="0"/>
          </a:p>
          <a:p>
            <a:r>
              <a:rPr lang="hr-HR" dirty="0" smtClean="0"/>
              <a:t>Skala boli se procjenjivala pomoću Foot and Ankle Outome Scora 6,12,26 i 52 tjedna nakon uključivanja u istraživanje.</a:t>
            </a:r>
            <a:r>
              <a:rPr lang="en-US" dirty="0" smtClean="0"/>
              <a:t>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Zaključak je bio da su </a:t>
            </a:r>
            <a:r>
              <a:rPr lang="hr-HR" dirty="0" err="1" smtClean="0"/>
              <a:t>obe</a:t>
            </a:r>
            <a:r>
              <a:rPr lang="hr-HR" dirty="0" smtClean="0"/>
              <a:t> opcije efektivne u kratkotrajnom smanjenju boli i poboljšanju funkcije stopala. </a:t>
            </a:r>
            <a:endParaRPr lang="hr-HR" dirty="0"/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4436" y="4677310"/>
            <a:ext cx="2180052" cy="21806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3040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lantarfas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972050"/>
            <a:ext cx="2160240" cy="188595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pPr algn="ctr"/>
            <a:r>
              <a:rPr lang="en-US" dirty="0" smtClean="0"/>
              <a:t>RCT, </a:t>
            </a:r>
            <a:r>
              <a:rPr lang="en-US" dirty="0" err="1" smtClean="0"/>
              <a:t>Landorf</a:t>
            </a:r>
            <a:r>
              <a:rPr lang="en-US" dirty="0" smtClean="0"/>
              <a:t> et al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267744" y="1481329"/>
            <a:ext cx="6419056" cy="3387831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Randomizacija 136 ispitanika u grupe: standardne ortoze, posebno prilagođene ortoze ili placebo ‘sham’ ortoze. </a:t>
            </a:r>
          </a:p>
          <a:p>
            <a:endParaRPr lang="hr-HR" dirty="0" smtClean="0"/>
          </a:p>
          <a:p>
            <a:r>
              <a:rPr lang="hr-HR" dirty="0" smtClean="0"/>
              <a:t>Bol i razina funkcije su procjenjivane s Foot Health Status Questionnaire 3 i 12 mjeseci nakon tretmana</a:t>
            </a:r>
          </a:p>
          <a:p>
            <a:endParaRPr lang="hr-HR" dirty="0" smtClean="0"/>
          </a:p>
          <a:p>
            <a:r>
              <a:rPr lang="hr-HR" dirty="0" smtClean="0"/>
              <a:t>U 3 mjesecu studija je pokazala da su i standardne i prilagođene </a:t>
            </a:r>
            <a:r>
              <a:rPr lang="hr-HR" dirty="0" err="1" smtClean="0"/>
              <a:t>ortoze</a:t>
            </a:r>
            <a:r>
              <a:rPr lang="hr-HR" dirty="0" smtClean="0"/>
              <a:t> pokazale značajno poboljšanje u funkciji ali ne i smanjenju boli</a:t>
            </a:r>
            <a:r>
              <a:rPr lang="en-US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30699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7139136" cy="1143000"/>
          </a:xfrm>
        </p:spPr>
        <p:txBody>
          <a:bodyPr/>
          <a:lstStyle/>
          <a:p>
            <a:pPr algn="ctr"/>
            <a:r>
              <a:rPr lang="en-US" dirty="0" smtClean="0"/>
              <a:t>RCT by </a:t>
            </a:r>
            <a:r>
              <a:rPr lang="en-US" dirty="0" err="1" smtClean="0"/>
              <a:t>Baldassin</a:t>
            </a:r>
            <a:r>
              <a:rPr lang="en-US" dirty="0" smtClean="0"/>
              <a:t> et al.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95736" y="1556792"/>
            <a:ext cx="6491064" cy="3747872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Pomoću Vizualnog Analognog Skora i Foot Function Indexa su uspoređivali posebno prilagođene i standardne ortoze u 142 ispitanika</a:t>
            </a:r>
          </a:p>
          <a:p>
            <a:endParaRPr lang="hr-HR" dirty="0" smtClean="0"/>
          </a:p>
          <a:p>
            <a:r>
              <a:rPr lang="hr-HR" dirty="0" smtClean="0"/>
              <a:t>Bol se procjenjivala na početku, nakon 4 i 8 tjedana.</a:t>
            </a:r>
          </a:p>
          <a:p>
            <a:endParaRPr lang="hr-HR" dirty="0" smtClean="0"/>
          </a:p>
          <a:p>
            <a:r>
              <a:rPr lang="hr-HR" dirty="0" smtClean="0"/>
              <a:t>Rezultati su pokazali da je upotreba jeftinijih standardnih </a:t>
            </a:r>
            <a:r>
              <a:rPr lang="hr-HR" dirty="0" err="1" smtClean="0"/>
              <a:t>ortoza</a:t>
            </a:r>
            <a:r>
              <a:rPr lang="hr-HR" dirty="0" smtClean="0"/>
              <a:t> u liječenju </a:t>
            </a:r>
            <a:r>
              <a:rPr lang="hr-HR" dirty="0" err="1" smtClean="0"/>
              <a:t>plantarnog</a:t>
            </a:r>
            <a:r>
              <a:rPr lang="hr-HR" dirty="0" smtClean="0"/>
              <a:t> fascitisa imala isti i značaj u poboljšanju funkcije i olakšavanju boli kao i skupe posebno prilagođene </a:t>
            </a:r>
            <a:r>
              <a:rPr lang="hr-HR" dirty="0" err="1" smtClean="0"/>
              <a:t>ortoze</a:t>
            </a:r>
            <a:r>
              <a:rPr lang="en-US" dirty="0" smtClean="0"/>
              <a:t>. </a:t>
            </a:r>
            <a:endParaRPr lang="hr-HR" dirty="0"/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013176"/>
            <a:ext cx="1872208" cy="16528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487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745232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Uden</a:t>
            </a:r>
            <a:r>
              <a:rPr lang="en-US" dirty="0" smtClean="0"/>
              <a:t> et al</a:t>
            </a:r>
            <a:r>
              <a:rPr lang="hr-HR" dirty="0" smtClean="0"/>
              <a:t>. Evaluacija efektivnosti kortikosteroidnih injekcija u studijama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339752" y="2060849"/>
            <a:ext cx="6429400" cy="33843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Porter and </a:t>
            </a:r>
            <a:r>
              <a:rPr lang="en-US" dirty="0" err="1" smtClean="0"/>
              <a:t>Shadbolt</a:t>
            </a:r>
            <a:r>
              <a:rPr lang="en-US" dirty="0" smtClean="0"/>
              <a:t> </a:t>
            </a:r>
            <a:r>
              <a:rPr lang="hr-HR" dirty="0" smtClean="0"/>
              <a:t>su randomizirali 125 ispitanika u tri grupe: Kortikosteroidne injekcije s rastezanjem gastrocnemiusa, soleusa i plantarne fascije, zatim elektrohidraulična shock wave terapija s rastezanjem i samo rastezanje.</a:t>
            </a:r>
          </a:p>
          <a:p>
            <a:endParaRPr lang="hr-HR" dirty="0" smtClean="0"/>
          </a:p>
          <a:p>
            <a:r>
              <a:rPr lang="hr-HR" dirty="0" smtClean="0"/>
              <a:t>Bol su procijenili na početku i nakon 3 i 12 mjeseci. Pokazalo se da kod injekcija i </a:t>
            </a:r>
            <a:r>
              <a:rPr lang="hr-HR" dirty="0" err="1" smtClean="0"/>
              <a:t>shock</a:t>
            </a:r>
            <a:r>
              <a:rPr lang="hr-HR" dirty="0" smtClean="0"/>
              <a:t> </a:t>
            </a:r>
            <a:r>
              <a:rPr lang="hr-HR" dirty="0" err="1" smtClean="0"/>
              <a:t>wave</a:t>
            </a:r>
            <a:r>
              <a:rPr lang="hr-HR" dirty="0" smtClean="0"/>
              <a:t> terapije postoje značajna smanjena boli nego kod samog rastezanja.</a:t>
            </a:r>
            <a:r>
              <a:rPr lang="en-US" dirty="0" smtClean="0"/>
              <a:t> </a:t>
            </a:r>
            <a:endParaRPr lang="hr-HR" dirty="0"/>
          </a:p>
        </p:txBody>
      </p:sp>
      <p:pic>
        <p:nvPicPr>
          <p:cNvPr id="4" name="Picture 3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5085184"/>
            <a:ext cx="3888432" cy="16561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4179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362687-close-up-of-injection-blood-test-on-white-background-Stock-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5178330"/>
            <a:ext cx="2736304" cy="167967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Lewis et al. Page 2 J </a:t>
            </a:r>
            <a:r>
              <a:rPr lang="en-US" dirty="0" err="1" smtClean="0"/>
              <a:t>Okla</a:t>
            </a:r>
            <a:r>
              <a:rPr lang="en-US" dirty="0" smtClean="0"/>
              <a:t> State Med </a:t>
            </a:r>
            <a:r>
              <a:rPr lang="en-US" dirty="0" err="1" smtClean="0"/>
              <a:t>Assoc</a:t>
            </a:r>
            <a:r>
              <a:rPr lang="hr-HR" dirty="0"/>
              <a:t>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267744" y="1772816"/>
            <a:ext cx="6645424" cy="3888431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64 randomizirana pacijenta, primali su intralezijsku injekciju autologne krvi ili korstikosteroidnu injekciju</a:t>
            </a:r>
          </a:p>
          <a:p>
            <a:endParaRPr lang="hr-HR" dirty="0" smtClean="0"/>
          </a:p>
          <a:p>
            <a:r>
              <a:rPr lang="hr-HR" dirty="0" smtClean="0"/>
              <a:t>Bol su procjenjivali na početku, 6 tjedana, 3 i 6 mjeseci</a:t>
            </a:r>
          </a:p>
          <a:p>
            <a:endParaRPr lang="hr-HR" dirty="0" smtClean="0"/>
          </a:p>
          <a:p>
            <a:r>
              <a:rPr lang="hr-HR" dirty="0" smtClean="0"/>
              <a:t>Grupa s </a:t>
            </a:r>
            <a:r>
              <a:rPr lang="hr-HR" dirty="0" err="1" smtClean="0"/>
              <a:t>kortikosteroidnim</a:t>
            </a:r>
            <a:r>
              <a:rPr lang="hr-HR" dirty="0" smtClean="0"/>
              <a:t> injekcijama je pokazala značajniji pad boli u 3. mjesecu, dok su u 6. mjesecu oba tretmana pokazala jednaka smanjenja boli. U oba slučaja ispitanici su imali bol na mjestu injekcije u trajanju i do 1 tjedan, te su upotrebljavali led i analgetike.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029309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53225" y="5267325"/>
            <a:ext cx="2390775" cy="1590675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0"/>
            <a:ext cx="7139136" cy="1143000"/>
          </a:xfrm>
        </p:spPr>
        <p:txBody>
          <a:bodyPr/>
          <a:lstStyle/>
          <a:p>
            <a:pPr algn="ctr"/>
            <a:r>
              <a:rPr lang="en-US" dirty="0" smtClean="0"/>
              <a:t>RCT by </a:t>
            </a:r>
            <a:r>
              <a:rPr lang="en-US" dirty="0" err="1" smtClean="0"/>
              <a:t>Dimou</a:t>
            </a:r>
            <a:r>
              <a:rPr lang="en-US" dirty="0" smtClean="0"/>
              <a:t> et al.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79712" y="1196752"/>
            <a:ext cx="6984776" cy="4032448"/>
          </a:xfrm>
        </p:spPr>
        <p:txBody>
          <a:bodyPr>
            <a:noAutofit/>
          </a:bodyPr>
          <a:lstStyle/>
          <a:p>
            <a:r>
              <a:rPr lang="hr-HR" sz="1800" dirty="0" smtClean="0"/>
              <a:t>Istraživanje je usporedilo olakšanje simptoma korištenjem prilagođene ortoze i kiropraktičkih tretmana</a:t>
            </a:r>
          </a:p>
          <a:p>
            <a:endParaRPr lang="hr-HR" sz="1800" dirty="0" smtClean="0"/>
          </a:p>
          <a:p>
            <a:r>
              <a:rPr lang="hr-HR" sz="1800" dirty="0" smtClean="0"/>
              <a:t>Ispitanicima je dodijeljeno nošenje posebno prilagođene ortoze 8 tjedana ili 9 tretmana kod kiropraktičara (2 tjedno kroz 4 tjedna i ponovno na kontrolnom pregledu u 8. tjednu). </a:t>
            </a:r>
          </a:p>
          <a:p>
            <a:endParaRPr lang="hr-HR" sz="1800" dirty="0" smtClean="0"/>
          </a:p>
          <a:p>
            <a:r>
              <a:rPr lang="hr-HR" sz="1800" dirty="0" smtClean="0"/>
              <a:t>Bol se procjenjivala subjektivno preko preko skale boli i objektivno s algometrijom za sve grupe na kontroli u 8. tjednu</a:t>
            </a:r>
          </a:p>
          <a:p>
            <a:endParaRPr lang="hr-HR" sz="1800" dirty="0" smtClean="0"/>
          </a:p>
          <a:p>
            <a:r>
              <a:rPr lang="hr-HR" sz="1800" dirty="0" smtClean="0"/>
              <a:t>Obe grupe su imale smanjenje boli, ali kiropraktika je bila značajno superiornija prilagođenim ortozama u olakšavanju boli</a:t>
            </a:r>
            <a:endParaRPr lang="hr-HR" sz="1800" dirty="0"/>
          </a:p>
        </p:txBody>
      </p:sp>
    </p:spTree>
    <p:extLst>
      <p:ext uri="{BB962C8B-B14F-4D97-AF65-F5344CB8AC3E}">
        <p14:creationId xmlns="" xmlns:p14="http://schemas.microsoft.com/office/powerpoint/2010/main" val="1598332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Manipulacijska terapija za stanja donjih ekstremiteta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267744" y="1772816"/>
            <a:ext cx="6419056" cy="4824536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/>
              <a:t>U dva RCT a o korištenju kiropraktike za </a:t>
            </a:r>
            <a:r>
              <a:rPr lang="hr-HR" dirty="0" err="1" smtClean="0"/>
              <a:t>plantarni</a:t>
            </a:r>
            <a:r>
              <a:rPr lang="hr-HR" dirty="0" smtClean="0"/>
              <a:t> fascitis opisuju ispitanike koji su primali ili </a:t>
            </a:r>
            <a:r>
              <a:rPr lang="hr-HR" dirty="0" err="1" smtClean="0"/>
              <a:t>elektrofizičke</a:t>
            </a:r>
            <a:r>
              <a:rPr lang="hr-HR" dirty="0" smtClean="0"/>
              <a:t> agense uz vježbe istezanja ili 6 manipulacijskih tretmana kroz 4 tjedna.</a:t>
            </a:r>
            <a:r>
              <a:rPr lang="hr-HR" dirty="0"/>
              <a:t> </a:t>
            </a:r>
            <a:r>
              <a:rPr lang="hr-HR" dirty="0" smtClean="0"/>
              <a:t>Tretman koji se koristio je ovisio o osjetljivim točkama i ograničenjima koji su nađeni na 60 ispitanika.  </a:t>
            </a:r>
          </a:p>
          <a:p>
            <a:endParaRPr lang="hr-HR" dirty="0" smtClean="0"/>
          </a:p>
          <a:p>
            <a:r>
              <a:rPr lang="hr-HR" dirty="0" smtClean="0"/>
              <a:t>Bol i funkcija su se procjenjivali u 4 tjednu i nakon 6 mjeseci</a:t>
            </a:r>
          </a:p>
          <a:p>
            <a:endParaRPr lang="hr-HR" dirty="0" smtClean="0"/>
          </a:p>
          <a:p>
            <a:r>
              <a:rPr lang="hr-HR" dirty="0" smtClean="0"/>
              <a:t>Značajno poboljšanje se vidjelo u grupi s manipulacijskim tretmanom u 4 tjednu, ali bez značajnih razlika u rezultatu u 6 mjesecu.</a:t>
            </a:r>
          </a:p>
          <a:p>
            <a:endParaRPr lang="hr-HR" dirty="0" smtClean="0"/>
          </a:p>
          <a:p>
            <a:r>
              <a:rPr lang="hr-HR" dirty="0" smtClean="0"/>
              <a:t>Zaključak pregleda je bio da su za kratkotrajno olakšanje boli manipulacijski tretmani efektivni za </a:t>
            </a:r>
            <a:r>
              <a:rPr lang="hr-HR" dirty="0" err="1" smtClean="0"/>
              <a:t>plantarni</a:t>
            </a:r>
            <a:r>
              <a:rPr lang="hr-HR" dirty="0" smtClean="0"/>
              <a:t> fascitis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280467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pPr algn="ctr"/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96952" y="1481328"/>
            <a:ext cx="6347048" cy="5376672"/>
          </a:xfrm>
        </p:spPr>
        <p:txBody>
          <a:bodyPr>
            <a:normAutofit/>
          </a:bodyPr>
          <a:lstStyle/>
          <a:p>
            <a:r>
              <a:rPr lang="hr-HR" sz="1600" dirty="0" smtClean="0"/>
              <a:t>Rezultati pokazuju da se pacijenti s akutnim simptomatskim fascitisom mogu liječiti s različitim ne kirurškim metoda koje kratkoročno olakšavaju </a:t>
            </a:r>
          </a:p>
          <a:p>
            <a:endParaRPr lang="hr-HR" sz="1600" dirty="0" smtClean="0"/>
          </a:p>
          <a:p>
            <a:r>
              <a:rPr lang="hr-HR" sz="1600" dirty="0" smtClean="0"/>
              <a:t>Studije su pokazale da uvođenjem </a:t>
            </a:r>
            <a:r>
              <a:rPr lang="hr-HR" sz="1600" dirty="0"/>
              <a:t>o</a:t>
            </a:r>
            <a:r>
              <a:rPr lang="hr-HR" sz="1600" dirty="0" smtClean="0"/>
              <a:t>rtoza, noćnih udlaga, kiropraktičara, fizikalne terapije i kortikosteroidnih injekcija dolazi do olakšavanja kada konvencionalna terapija ( NSAIDs, istezanje i promjene stila života) ne pokaže rezultate u poboljšanju funkcije i smanjenju boli</a:t>
            </a:r>
          </a:p>
          <a:p>
            <a:endParaRPr lang="hr-HR" sz="1600" dirty="0" smtClean="0"/>
          </a:p>
          <a:p>
            <a:r>
              <a:rPr lang="hr-HR" sz="1600" dirty="0" err="1" smtClean="0"/>
              <a:t>Ortoze</a:t>
            </a:r>
            <a:r>
              <a:rPr lang="hr-HR" sz="1600" dirty="0" smtClean="0"/>
              <a:t>, prilagođene ili standardne, pokazuju poboljšanje boli i funkcije 1-3 mjeseca s gotovo nikakvim rizikom. Također, pokazana je jednaka učinkovitost obe ortoze.</a:t>
            </a:r>
          </a:p>
          <a:p>
            <a:endParaRPr lang="hr-HR" sz="1600" dirty="0" smtClean="0"/>
          </a:p>
          <a:p>
            <a:r>
              <a:rPr lang="hr-HR" sz="1600" dirty="0" smtClean="0"/>
              <a:t>Sadašnji dokazi govore u prilog dodavanju </a:t>
            </a:r>
            <a:r>
              <a:rPr lang="hr-HR" sz="1600" dirty="0" err="1" smtClean="0"/>
              <a:t>ortoza</a:t>
            </a:r>
            <a:r>
              <a:rPr lang="hr-HR" sz="1600" dirty="0" smtClean="0"/>
              <a:t> u terapiju </a:t>
            </a:r>
            <a:r>
              <a:rPr lang="hr-HR" sz="1600" dirty="0" err="1" smtClean="0"/>
              <a:t>plantarnog</a:t>
            </a:r>
            <a:r>
              <a:rPr lang="hr-HR" sz="1600" dirty="0" smtClean="0"/>
              <a:t> fascitisa kao </a:t>
            </a:r>
            <a:r>
              <a:rPr lang="hr-HR" sz="1600" dirty="0" err="1" smtClean="0"/>
              <a:t>mono</a:t>
            </a:r>
            <a:r>
              <a:rPr lang="hr-HR" sz="1600" dirty="0" smtClean="0"/>
              <a:t> ili </a:t>
            </a:r>
            <a:r>
              <a:rPr lang="hr-HR" sz="1600" dirty="0" err="1" smtClean="0"/>
              <a:t>konbiniranu</a:t>
            </a:r>
            <a:r>
              <a:rPr lang="hr-HR" sz="1600" dirty="0" smtClean="0"/>
              <a:t> terapiju s istezanjem u slučaju da konvencionalna terapija zakaže. Također, u obzir možemo uzeti i manipulacijsku terapiju</a:t>
            </a:r>
            <a:endParaRPr lang="hr-HR" sz="1600" dirty="0"/>
          </a:p>
        </p:txBody>
      </p:sp>
      <p:pic>
        <p:nvPicPr>
          <p:cNvPr id="4" name="Picture 3" descr="Plantar_Fasciitis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1516832" cy="15841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85288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588861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692696"/>
            <a:ext cx="5616624" cy="561662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481328"/>
            <a:ext cx="6491064" cy="4525963"/>
          </a:xfrm>
        </p:spPr>
        <p:txBody>
          <a:bodyPr>
            <a:normAutofit fontScale="70000" lnSpcReduction="20000"/>
          </a:bodyPr>
          <a:lstStyle/>
          <a:p>
            <a:r>
              <a:rPr lang="hr-HR" b="1" dirty="0" smtClean="0"/>
              <a:t>Kliničko pitanje</a:t>
            </a:r>
            <a:r>
              <a:rPr lang="hr-HR" dirty="0" smtClean="0"/>
              <a:t>:</a:t>
            </a:r>
          </a:p>
          <a:p>
            <a:endParaRPr lang="hr-HR" dirty="0" smtClean="0"/>
          </a:p>
          <a:p>
            <a:r>
              <a:rPr lang="hr-HR" dirty="0" smtClean="0"/>
              <a:t>Odrasle osobe koje boluju od akutnog plantarnog fascitisa</a:t>
            </a:r>
          </a:p>
          <a:p>
            <a:endParaRPr lang="hr-HR" dirty="0" smtClean="0"/>
          </a:p>
          <a:p>
            <a:r>
              <a:rPr lang="hr-HR" dirty="0" smtClean="0"/>
              <a:t>Simptomi se nisu ublažili korištenjem konzervativne terapije ( NSAID, istezanje, promjena stila života)</a:t>
            </a:r>
          </a:p>
          <a:p>
            <a:endParaRPr lang="hr-HR" dirty="0" smtClean="0"/>
          </a:p>
          <a:p>
            <a:r>
              <a:rPr lang="hr-HR" dirty="0" smtClean="0"/>
              <a:t>Da li primjena ortoza (standardnih ili posebno prilagođenih ) dovodi do smanjenja boli i poboljšanja funkcije </a:t>
            </a:r>
          </a:p>
          <a:p>
            <a:endParaRPr lang="hr-HR" dirty="0" smtClean="0"/>
          </a:p>
          <a:p>
            <a:r>
              <a:rPr lang="hr-HR" dirty="0" smtClean="0"/>
              <a:t>Usporedba s drugim ne kirurškim tretmanima                 ( manipulacija, </a:t>
            </a:r>
            <a:r>
              <a:rPr lang="hr-HR" dirty="0"/>
              <a:t>fizikalna terapija i / ili </a:t>
            </a:r>
            <a:r>
              <a:rPr lang="hr-HR" dirty="0" smtClean="0"/>
              <a:t>steroidne injekcije u petu).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pPr algn="ctr"/>
            <a:r>
              <a:rPr lang="hr-HR" dirty="0" smtClean="0"/>
              <a:t>SAŽETAK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82001A_1000x1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553744"/>
            <a:ext cx="2304256" cy="230425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548681"/>
            <a:ext cx="6491064" cy="4608512"/>
          </a:xfrm>
        </p:spPr>
        <p:txBody>
          <a:bodyPr>
            <a:normAutofit fontScale="92500" lnSpcReduction="20000"/>
          </a:bodyPr>
          <a:lstStyle/>
          <a:p>
            <a:r>
              <a:rPr lang="hr-HR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Odgovor: </a:t>
            </a:r>
          </a:p>
          <a:p>
            <a:endParaRPr lang="hr-HR" sz="2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hr-HR" sz="2200" dirty="0" smtClean="0"/>
              <a:t>Da.  </a:t>
            </a:r>
          </a:p>
          <a:p>
            <a:endParaRPr lang="hr-HR" sz="2200" dirty="0" smtClean="0"/>
          </a:p>
          <a:p>
            <a:r>
              <a:rPr lang="hr-HR" sz="2200" dirty="0" smtClean="0"/>
              <a:t>Studije pokazuju da ortoze smanjuju bol i poboljšavanju funkciju s malo rizika ili nuspojava. </a:t>
            </a:r>
          </a:p>
          <a:p>
            <a:endParaRPr lang="hr-HR" sz="2200" dirty="0" smtClean="0"/>
          </a:p>
          <a:p>
            <a:r>
              <a:rPr lang="hr-HR" sz="2200" dirty="0" smtClean="0"/>
              <a:t>Učinkovite i dobro se podnosne od strane pacijenata za kratkoročno ublažavanje boli i poboljšanje funkcije. </a:t>
            </a:r>
          </a:p>
          <a:p>
            <a:endParaRPr lang="hr-HR" sz="2200" dirty="0" smtClean="0"/>
          </a:p>
          <a:p>
            <a:r>
              <a:rPr lang="hr-HR" sz="2200" dirty="0" smtClean="0"/>
              <a:t>Standardne ortoze</a:t>
            </a:r>
            <a:r>
              <a:rPr lang="en-US" sz="2200" dirty="0" smtClean="0"/>
              <a:t> </a:t>
            </a:r>
            <a:r>
              <a:rPr lang="hr-HR" sz="2200" dirty="0" smtClean="0"/>
              <a:t>su jeftinije  i sličnog su učinka kao skuplje</a:t>
            </a:r>
            <a:r>
              <a:rPr lang="en-US" sz="2200" dirty="0" smtClean="0"/>
              <a:t> </a:t>
            </a:r>
            <a:r>
              <a:rPr lang="hr-HR" sz="2200" dirty="0" smtClean="0"/>
              <a:t>posebno prilagođene ortoze.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196752"/>
            <a:ext cx="6419056" cy="41764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sz="2400" b="1" dirty="0" smtClean="0"/>
              <a:t>Kriteriji za uključivanje</a:t>
            </a:r>
            <a:r>
              <a:rPr lang="hr-HR" sz="2400" dirty="0" smtClean="0"/>
              <a:t>: </a:t>
            </a:r>
            <a:r>
              <a:rPr lang="vi-VN" sz="2400" dirty="0" smtClean="0"/>
              <a:t> </a:t>
            </a:r>
            <a:endParaRPr lang="hr-HR" sz="2400" dirty="0" smtClean="0"/>
          </a:p>
          <a:p>
            <a:pPr lvl="0"/>
            <a:r>
              <a:rPr lang="vi-VN" sz="2400" dirty="0" smtClean="0"/>
              <a:t>Nedavno objavljeni sustavni pregledni članak, randomizirana kontrolirana </a:t>
            </a:r>
            <a:r>
              <a:rPr lang="hr-HR" sz="2400" dirty="0" smtClean="0"/>
              <a:t>studija</a:t>
            </a:r>
            <a:r>
              <a:rPr lang="vi-VN" sz="2400" dirty="0" smtClean="0"/>
              <a:t>, meta-analize; odrasle osobe s potvrđenom akutnom ili nedavn</a:t>
            </a:r>
            <a:r>
              <a:rPr lang="hr-HR" sz="2400" dirty="0" smtClean="0"/>
              <a:t>om</a:t>
            </a:r>
            <a:r>
              <a:rPr lang="vi-VN" sz="2400" dirty="0" smtClean="0"/>
              <a:t> dijagnoz</a:t>
            </a:r>
            <a:r>
              <a:rPr lang="hr-HR" sz="2400" dirty="0" smtClean="0"/>
              <a:t>om plantarnog</a:t>
            </a:r>
            <a:r>
              <a:rPr lang="vi-VN" sz="2400" dirty="0" smtClean="0"/>
              <a:t> fascitis</a:t>
            </a:r>
            <a:r>
              <a:rPr lang="hr-HR" sz="2400" dirty="0" smtClean="0"/>
              <a:t>a</a:t>
            </a:r>
            <a:r>
              <a:rPr lang="vi-VN" sz="2400" dirty="0" smtClean="0"/>
              <a:t>. </a:t>
            </a:r>
            <a:endParaRPr lang="hr-HR" sz="2400" dirty="0" smtClean="0"/>
          </a:p>
          <a:p>
            <a:pPr lvl="0"/>
            <a:endParaRPr lang="hr-HR" sz="2400" dirty="0" smtClean="0"/>
          </a:p>
          <a:p>
            <a:pPr lvl="0"/>
            <a:endParaRPr lang="hr-HR" sz="2400" dirty="0" smtClean="0"/>
          </a:p>
          <a:p>
            <a:pPr lvl="0"/>
            <a:r>
              <a:rPr lang="hr-HR" sz="2400" b="1" dirty="0" smtClean="0"/>
              <a:t>Kriteriji za isključivanje</a:t>
            </a:r>
            <a:r>
              <a:rPr lang="hr-HR" sz="2400" dirty="0" smtClean="0"/>
              <a:t>: </a:t>
            </a:r>
          </a:p>
          <a:p>
            <a:pPr lvl="0"/>
            <a:r>
              <a:rPr lang="hr-HR" sz="2400" dirty="0" smtClean="0"/>
              <a:t>Članci stariji od 10 godina, djeca ili adolescenti do 18 godina, kronični ili plantarni</a:t>
            </a:r>
            <a:r>
              <a:rPr lang="vi-VN" sz="2400" dirty="0" smtClean="0"/>
              <a:t> fascitis</a:t>
            </a:r>
            <a:r>
              <a:rPr lang="hr-HR" sz="2400" dirty="0" smtClean="0"/>
              <a:t>. </a:t>
            </a:r>
          </a:p>
          <a:p>
            <a:endParaRPr lang="hr-H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etni-trn_Ma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52750" y="4040574"/>
            <a:ext cx="5003626" cy="28174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124744"/>
            <a:ext cx="6347048" cy="3675864"/>
          </a:xfrm>
        </p:spPr>
        <p:txBody>
          <a:bodyPr>
            <a:normAutofit fontScale="77500" lnSpcReduction="20000"/>
          </a:bodyPr>
          <a:lstStyle/>
          <a:p>
            <a:endParaRPr lang="hr-HR" dirty="0"/>
          </a:p>
          <a:p>
            <a:r>
              <a:rPr lang="hr-HR" dirty="0" smtClean="0"/>
              <a:t>Uobičajeno bolno stanje stopala </a:t>
            </a:r>
          </a:p>
          <a:p>
            <a:endParaRPr lang="hr-HR" dirty="0" smtClean="0"/>
          </a:p>
          <a:p>
            <a:r>
              <a:rPr lang="hr-HR" dirty="0" smtClean="0"/>
              <a:t>Opisuje kao anteromedijalna bol pete tipa probadanja ili žarenja koja je najgora ujutro ili nakon odmora.  </a:t>
            </a:r>
          </a:p>
          <a:p>
            <a:endParaRPr lang="hr-HR" dirty="0" smtClean="0"/>
          </a:p>
          <a:p>
            <a:r>
              <a:rPr lang="hr-HR" dirty="0" smtClean="0"/>
              <a:t>Pogađa odrasle osobe iznad 65 godina s prevalencijom od 7%, dok se kod mlađih od 65 češće javlja kod pretilih, onih koji vode sjedilački način života, trkača, vojnika ili onih koji provode mnogo vremena stojeći.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PLANTARNI FASCITIS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1720" y="260649"/>
            <a:ext cx="6635080" cy="338437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Patogeneza je nepoznata, ali se pretpostavlja da je u pozadini ponavljajuća mikrotrauma i upala plantarne fascije na hvatištu petne kosti. </a:t>
            </a:r>
          </a:p>
          <a:p>
            <a:endParaRPr lang="hr-HR" dirty="0" smtClean="0"/>
          </a:p>
          <a:p>
            <a:r>
              <a:rPr lang="hr-HR" dirty="0" smtClean="0"/>
              <a:t>Klinička dijagnoza se temelji na anamnezi, faktorima rizika i fizikalnom pregledu. </a:t>
            </a:r>
          </a:p>
          <a:p>
            <a:endParaRPr lang="hr-HR" dirty="0" smtClean="0"/>
          </a:p>
          <a:p>
            <a:r>
              <a:rPr lang="hr-HR" dirty="0" smtClean="0"/>
              <a:t>Radiološke metoda mogu biti od pomoći kod rekalcificirajućeg plantarnog fascitisa.</a:t>
            </a:r>
          </a:p>
          <a:p>
            <a:endParaRPr lang="hr-HR" dirty="0"/>
          </a:p>
        </p:txBody>
      </p:sp>
      <p:pic>
        <p:nvPicPr>
          <p:cNvPr id="3" name="Picture 2" descr="Plantar Fasciiti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318697"/>
            <a:ext cx="2520280" cy="338460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60649"/>
            <a:ext cx="6635080" cy="3816424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Važno je postaviti dijagnozu i znati trenutačne smjernice za liječenje zbog visoke incidencije plantarnog fascitisa i pojave boli koja ograničava aktivnosti.</a:t>
            </a:r>
          </a:p>
          <a:p>
            <a:endParaRPr lang="hr-HR" dirty="0" smtClean="0"/>
          </a:p>
          <a:p>
            <a:r>
              <a:rPr lang="hr-HR" dirty="0" smtClean="0"/>
              <a:t>Mnoga istraživanja pokazuju višestruke terapijske pristupe zbog čega je teško odrediti koji je pristup najbolji.</a:t>
            </a:r>
          </a:p>
          <a:p>
            <a:endParaRPr lang="hr-HR" dirty="0" smtClean="0"/>
          </a:p>
          <a:p>
            <a:r>
              <a:rPr lang="hr-HR" dirty="0" smtClean="0"/>
              <a:t>Iako nema mnogo dokaza, uvriježeno je početi liječenje s NSAID, istezanjem i promjenom načina života. </a:t>
            </a:r>
          </a:p>
          <a:p>
            <a:endParaRPr lang="hr-HR" dirty="0"/>
          </a:p>
        </p:txBody>
      </p:sp>
      <p:pic>
        <p:nvPicPr>
          <p:cNvPr id="5" name="Picture 4" descr="plantar-fasciit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005064"/>
            <a:ext cx="2636912" cy="2636912"/>
          </a:xfrm>
          <a:prstGeom prst="rect">
            <a:avLst/>
          </a:prstGeom>
        </p:spPr>
      </p:pic>
      <p:pic>
        <p:nvPicPr>
          <p:cNvPr id="6" name="Picture 5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365104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3728" y="620688"/>
            <a:ext cx="6563072" cy="3243816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Ovaj pregled se uglavnom bazira na trenutnim istraživanjima o liječenju plantarnog fascitisa kada konzervativne metode ne poluče uspjeh.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Liječenje rekalcificirajućeg plantarnog fascitisa nije predmet ovoga članka.</a:t>
            </a:r>
          </a:p>
          <a:p>
            <a:endParaRPr lang="hr-HR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293096"/>
            <a:ext cx="2038350" cy="22479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tisoneTreatments_Plantar_Fasciit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62750" y="4476750"/>
            <a:ext cx="2381250" cy="23812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525963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 smtClean="0"/>
              <a:t>Sustavni pregled (</a:t>
            </a:r>
            <a:r>
              <a:rPr lang="en-US" b="1" dirty="0" err="1" smtClean="0"/>
              <a:t>Uden</a:t>
            </a:r>
            <a:r>
              <a:rPr lang="en-US" b="1" dirty="0" smtClean="0"/>
              <a:t> et al.</a:t>
            </a:r>
            <a:r>
              <a:rPr lang="hr-HR" b="1" dirty="0" smtClean="0"/>
              <a:t>, </a:t>
            </a:r>
            <a:r>
              <a:rPr lang="en-US" b="1" dirty="0" smtClean="0"/>
              <a:t>2011</a:t>
            </a:r>
            <a:r>
              <a:rPr lang="hr-HR" b="1" dirty="0" smtClean="0"/>
              <a:t>.) </a:t>
            </a:r>
          </a:p>
          <a:p>
            <a:endParaRPr lang="hr-HR" b="1" dirty="0" smtClean="0"/>
          </a:p>
          <a:p>
            <a:r>
              <a:rPr lang="hr-HR" dirty="0" smtClean="0"/>
              <a:t>6 randomiziranih kontrolnih studija ( RCTs)</a:t>
            </a:r>
          </a:p>
          <a:p>
            <a:endParaRPr lang="hr-HR" dirty="0" smtClean="0"/>
          </a:p>
          <a:p>
            <a:r>
              <a:rPr lang="hr-HR" dirty="0" smtClean="0"/>
              <a:t>Procjena učinkovitosti i sigurnosti uobičajenih stopalnih ortoza i kortikosteroidnih injekcija</a:t>
            </a:r>
          </a:p>
          <a:p>
            <a:endParaRPr lang="hr-HR" dirty="0" smtClean="0"/>
          </a:p>
          <a:p>
            <a:r>
              <a:rPr lang="hr-HR" dirty="0" smtClean="0"/>
              <a:t>3 randomizirane kontrolne studije su ispunile kriterije za ovaj sustavni pregled. </a:t>
            </a:r>
          </a:p>
          <a:p>
            <a:endParaRPr lang="hr-HR" dirty="0" smtClean="0"/>
          </a:p>
          <a:p>
            <a:r>
              <a:rPr lang="hr-HR" dirty="0" smtClean="0"/>
              <a:t>4 su usporedile upotrebu stopalnih ortoza s drugim oblicima terapije, dok su dvije se bazirale na učinkovitost i sigurnost kortikosteroidnih injekcija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Sažetak dokaza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</TotalTime>
  <Words>1114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 Orthotics Compared to Conventional Therapy and Other Non- Surgical Treatments for Plantar Fasciitis </vt:lpstr>
      <vt:lpstr>SAŽETAK</vt:lpstr>
      <vt:lpstr>Slide 3</vt:lpstr>
      <vt:lpstr>Slide 4</vt:lpstr>
      <vt:lpstr>PLANTARNI FASCITIS</vt:lpstr>
      <vt:lpstr>Slide 6</vt:lpstr>
      <vt:lpstr>Slide 7</vt:lpstr>
      <vt:lpstr>Slide 8</vt:lpstr>
      <vt:lpstr> Sažetak dokaza </vt:lpstr>
      <vt:lpstr>RTC  by Roos et al.</vt:lpstr>
      <vt:lpstr>RCT, Landorf et al.</vt:lpstr>
      <vt:lpstr>RCT by Baldassin et al.</vt:lpstr>
      <vt:lpstr>Uden et al. Evaluacija efektivnosti kortikosteroidnih injekcija u studijama</vt:lpstr>
      <vt:lpstr>Lewis et al. Page 2 J Okla State Med Assoc.</vt:lpstr>
      <vt:lpstr>RCT by Dimou et al.</vt:lpstr>
      <vt:lpstr>Manipulacijska terapija za stanja donjih ekstremiteta</vt:lpstr>
      <vt:lpstr>Zaključak</vt:lpstr>
      <vt:lpstr>Slide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Orthotics Compared to Conventional Therapy and Other Non- Surgical Treatments for Plantar Fasciitis</dc:title>
  <dc:creator>Korisnik</dc:creator>
  <cp:lastModifiedBy>Poljicanin</cp:lastModifiedBy>
  <cp:revision>46</cp:revision>
  <dcterms:created xsi:type="dcterms:W3CDTF">2016-02-29T18:03:47Z</dcterms:created>
  <dcterms:modified xsi:type="dcterms:W3CDTF">2016-03-04T12:48:05Z</dcterms:modified>
</cp:coreProperties>
</file>