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Patelofemoralni bolni sindrom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781800" cy="228600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/>
                </a:solidFill>
                <a:latin typeface="Arial Black" pitchFamily="34" charset="0"/>
              </a:rPr>
              <a:t>Sara Sablić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Arial Black" pitchFamily="34" charset="0"/>
              </a:rPr>
              <a:t>Ena Sardelić</a:t>
            </a:r>
          </a:p>
          <a:p>
            <a:endParaRPr lang="hr-H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Arial Black" pitchFamily="34" charset="0"/>
              </a:rPr>
              <a:t>Sveučilište u Splitu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Arial Black" pitchFamily="34" charset="0"/>
              </a:rPr>
              <a:t>Medicinski fakultet</a:t>
            </a:r>
          </a:p>
          <a:p>
            <a:endParaRPr lang="hr-H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Arial Black" pitchFamily="34" charset="0"/>
              </a:rPr>
              <a:t>Split, ožujak 2016. </a:t>
            </a:r>
            <a:endParaRPr lang="hr-HR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 Black" pitchFamily="34" charset="0"/>
              </a:rPr>
              <a:t>Neurofiziološki uzroci boli u bolesnika s PFBS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Nije potpuno jasan mehanizam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Insercija ekstenzornih mišića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Unutar subhondralne kosti</a:t>
            </a:r>
          </a:p>
        </p:txBody>
      </p:sp>
      <p:pic>
        <p:nvPicPr>
          <p:cNvPr id="4" name="Picture 3" descr="PATELLOFEMORAL-PAIN-SYNDROM.png"/>
          <p:cNvPicPr>
            <a:picLocks noChangeAspect="1"/>
          </p:cNvPicPr>
          <p:nvPr/>
        </p:nvPicPr>
        <p:blipFill>
          <a:blip r:embed="rId2" cstate="print"/>
          <a:srcRect t="17409" r="35628"/>
          <a:stretch>
            <a:fillRect/>
          </a:stretch>
        </p:blipFill>
        <p:spPr>
          <a:xfrm>
            <a:off x="6115050" y="2819400"/>
            <a:ext cx="30289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Pregled literaturnih podataka o neurofiziološkim uzrocima boli 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Woiytis i sur (1990.): veća količina P supstance unutar krajeva živaca retinakule, prednjeg masnog jastučića (Hoff) i subhondralne kosti 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Sanchis Alfonso, Rosello Sastre (2000.): nekoliko neuralnih markera u lateralnoj retinakuli (izazvani mehaničkim stresom)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Dye (2005.): prilikom artroskopije doticanjem retinakule, Hoffa jastučića ili peripatelarne sinovije izazvao jaku bol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Draper i sur. (2009.): povećana metabolička aktivnost subhondralne kosti (F NaF PET/CT)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Rathleff i sur. (2013.): centralni mehanizmi - lokalna hiperalgezija, distalna hiperalgezija u adolescenata (niži prag boli).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Jensen i sur. (2005.): poremećaj senzorne funkcije – temperaturni prag viši.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bolesnika s PFBS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Kirurško vs. konzervativno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	Ketunnen i sur (2007.): u PRCT artroskopija + fizioterapija nema prednost u odnosu na samu fizioterapiju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Dakle,</a:t>
            </a:r>
          </a:p>
          <a:p>
            <a:pPr algn="ctr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  <a:cs typeface="Arial" pitchFamily="34" charset="0"/>
              </a:rPr>
              <a:t>liječenje je konzervativno</a:t>
            </a:r>
            <a:endParaRPr lang="hr-HR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PFBS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1. Farmakoterapija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(meta analiza Heintjes i 	sur., 2004.):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NSAR – nedovoljno dokaza o 		učinkovitosti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glikozamino-glikanpolisulfat, intraartikularna aplikacija kortikosteroida – kontradiktorni dokazi o učinkovitosti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	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PFBS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2. Traka</a:t>
            </a:r>
          </a:p>
          <a:p>
            <a:pPr>
              <a:buNone/>
            </a:pPr>
            <a:endParaRPr lang="hr-HR" b="1" dirty="0" smtClean="0"/>
          </a:p>
          <a:p>
            <a:r>
              <a:rPr lang="hr-HR" dirty="0" smtClean="0"/>
              <a:t>Najpopularnija </a:t>
            </a:r>
            <a:r>
              <a:rPr lang="hr-HR" b="1" dirty="0" smtClean="0"/>
              <a:t>McConell</a:t>
            </a:r>
            <a:r>
              <a:rPr lang="hr-HR" dirty="0" smtClean="0"/>
              <a:t>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– cilj je postići</a:t>
            </a:r>
          </a:p>
          <a:p>
            <a:pPr>
              <a:buNone/>
            </a:pPr>
            <a:r>
              <a:rPr lang="hr-HR" dirty="0" smtClean="0"/>
              <a:t>medijalnu trakciju koja se</a:t>
            </a:r>
          </a:p>
          <a:p>
            <a:pPr>
              <a:buNone/>
            </a:pPr>
            <a:r>
              <a:rPr lang="hr-HR" dirty="0" smtClean="0"/>
              <a:t>suprotstavlja lateralnom </a:t>
            </a:r>
          </a:p>
          <a:p>
            <a:pPr>
              <a:buNone/>
            </a:pPr>
            <a:r>
              <a:rPr lang="hr-HR" dirty="0" smtClean="0"/>
              <a:t>povlačenju patele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37706"/>
          <a:stretch>
            <a:fillRect/>
          </a:stretch>
        </p:blipFill>
        <p:spPr bwMode="auto">
          <a:xfrm>
            <a:off x="5486400" y="1752600"/>
            <a:ext cx="3429000" cy="43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trakom – literaturni dokazi učinkovitosti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M. vastus medialis obliquus ranije se aktivira i aktivnost mu je veća pri apliciranoj traci (Covan i sur 2002., Christou i sur., 2004.)</a:t>
            </a:r>
          </a:p>
          <a:p>
            <a:r>
              <a:rPr lang="hr-HR" dirty="0" smtClean="0"/>
              <a:t>Klinički simptomi se poboljšavaju – bol manja (dvije meta analize iz 2002. i 2008. godine)</a:t>
            </a:r>
          </a:p>
          <a:p>
            <a:pPr>
              <a:buFontTx/>
              <a:buChar char="-"/>
            </a:pPr>
            <a:r>
              <a:rPr lang="hr-HR" dirty="0" smtClean="0"/>
              <a:t>Jedna je pokazala da je bol manja uz traku i vježbe u usporedbi sa samim vježbama</a:t>
            </a:r>
          </a:p>
          <a:p>
            <a:pPr>
              <a:buFontTx/>
              <a:buChar char="-"/>
            </a:pPr>
            <a:r>
              <a:rPr lang="hr-HR" dirty="0" smtClean="0"/>
              <a:t>Druga je pokazala i utjecaj placeba budući da je i lažna traka dovela do smanjenja boli</a:t>
            </a:r>
          </a:p>
          <a:p>
            <a:r>
              <a:rPr lang="hr-HR" dirty="0" smtClean="0"/>
              <a:t>Kratkotrajno praćenje (12 tjedana) upitan dugoročan učinak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 Black" pitchFamily="34" charset="0"/>
                <a:cs typeface="Arial" pitchFamily="34" charset="0"/>
              </a:rPr>
              <a:t>Liječenje PFBS</a:t>
            </a:r>
            <a:endParaRPr lang="hr-HR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3. Patelarna ortoza – Patella pro</a:t>
            </a:r>
          </a:p>
          <a:p>
            <a:pPr>
              <a:buNone/>
            </a:pPr>
            <a:r>
              <a:rPr lang="hr-HR" dirty="0" smtClean="0"/>
              <a:t>	Draper i sur. (2012.), Powers i sur. (2004.) – smanjenje boli, bolja aktivacija kvadricepsa 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70144"/>
          <a:stretch>
            <a:fillRect/>
          </a:stretch>
        </p:blipFill>
        <p:spPr bwMode="auto">
          <a:xfrm>
            <a:off x="1905000" y="3810000"/>
            <a:ext cx="5614987" cy="290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patelarnom ortozom – literaturni dokazi učinkovitosti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Meta analiza D’hondt i sur. (2002.) – slaba kvaliteta analiziranih studija umanjuje vrijednost rezultata (smanjenje boli, bolja funkcija koljena)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Meta analiza Wardena i sur. (2008.) – samo jedna studija od tri povoljan učinak ortoze patele (u drugima bez razlike u odnosu na lažnu ortozu)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Zaključak: potrebne su bolje dizajnirane studije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ortozama stopala – literaturni dokazi učinkovitosti (1)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4. Ortoze stopala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Ni jedna meta analiza korištenja ortopedskih uložaka u liječenju PFBS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Wiener-Ogilvie, 2004. – RCT: bez značajne razlike s obzirom na smanjenje boli i poboljšanje funkcije u bolesnika s ortozom stopala, s ortozom i fizioterapijom ili uz samu fizioterapiju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Prospektivna studija u bolesnika s pes planovalgus i patelofemoralnim bolnim sindromom – povoljan učinak ortoze stopala (nakon 2 tjedna i 3 mjeseca)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602163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Vicenzo i sur., 2008. – RCT: razlika u korist ortoze stopala u bolesnika nižih od 165 cm, starijih od 25 godina, s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deformacijama stopala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i manjom boli (ortoza, ortoza i fizioterapija, uložak, samo fizioterapija)</a:t>
            </a:r>
            <a:endParaRPr lang="hr-HR" sz="2400" dirty="0" smtClean="0"/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Ostali radovi: Collins i sur. (2009.) - PRCT- ortoze bez razlike u odnosu na fizioterapiju (pes pronatus), Barton i sur. (2011.) – povoljan učinak ortoze stopala u bolesnika s pes plano valgus.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Zaključak: vjerojatno povoljan učinak u bolesnika s deformacijama stopala, buduće studije moraju odrediti preciznije koja podgrupa bolesnika bi mogla imati korist.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ortozama stopala – literaturni dokazi učinkovitosti (2)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  <a:cs typeface="Times New Roman" panose="02020603050405020304" pitchFamily="18" charset="0"/>
              </a:rPr>
              <a:t>UVOD</a:t>
            </a:r>
            <a:endParaRPr lang="hr-HR" dirty="0"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Incidencija visoka, 22/1000 godišnje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Žene 2:1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Uzroci su multifaktorijalni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(ozljede zbog prekomjernog korištenja, nestabilnost patele, oštećenje hrskavice i/ili kosti)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Zahvaća mlađe žene bez strukturalnih promjena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Manifestacije: bol u prednjem dijelu koljena, krepitacije, funkcionalni deficit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-1"/>
            <a:ext cx="205740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922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5. Fizikalna terapija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Meta analiza Heintjes i sur., 2003. (tri studije, jedna kvalitetna) – povoljan učinak fizikalne terapije</a:t>
            </a:r>
          </a:p>
          <a:p>
            <a:pPr>
              <a:buFontTx/>
              <a:buChar char="-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Meta analiza Harvic i sur., 2008. (10 studija) – povoljan učinak fizikalne terapije 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Arial Black" pitchFamily="34" charset="0"/>
                <a:cs typeface="Arial" pitchFamily="34" charset="0"/>
              </a:rPr>
              <a:t>Liječenje PFBS</a:t>
            </a:r>
            <a:endParaRPr lang="hr-HR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Fizikalna terapija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Aktivno istezanje, čučnjevi, ergometar, statičke vježbe kvadricepsa, aktivno podizanje noge, pritisak na nogu, vježbe penjanja. Četiri programa uključila su i jačanje abduktora kuka. U jednoj studiji uključene su bile vježbe stabilizacije trupa. Vrijeme trajanja programa 6 tjedana - dva do četiri puta dnevno uz 10 ponavljanja. U nekim studijama uključene su i druge terapije, poput traka, NSAR.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Fizikalna terapija u PFBS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Zaključak – fizikalna 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	terapija koristi u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	liječenju PFBS.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37" y="1600200"/>
            <a:ext cx="3644063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ZAKLJUČCI (1)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Patelofemoralni bolni sindrom dovodi do boli u prednjem koljenu u bolesnika bez oštećenja hrskavice koljenskog zgloba.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Povlačenje patele ili dinamički valgus mogu biti uzrok ovog stanja.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Dinamički valgus može biti posljedica slabosti abduktora kuka ili deformacije stopala (pes pronatus valgus).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Funkcionalno nepravilno poravnanje povezano je s disbalansom kvadricepsa, zategnutošću stražnjeg dijela bedra ili iliotibijalnog trakta.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Klinička procjena je nužna zbog individualnog pristupa terapiji.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Literaturni dokazi govore u prilog neoperativnoj (konzervativnoj) terapiji uz kratkotrajnu uporabu NSAR, kratkotrajnu uporabu trake s medijalnom trakcijom kao i složenih programa fizikalne terapije koji uključuju donji ekstremitet, kuk i mišiće trupa.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Postoje dokazi u prilog učinkovitosti patelarne ortoze i ortoza stopala, ali za sada nedovoljni.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ZAKLJUČCI (2)</a:t>
            </a:r>
            <a:endParaRPr lang="hr-H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HVALA NA PAŽNJI!</a:t>
            </a:r>
            <a:endParaRPr lang="hr-HR" dirty="0">
              <a:latin typeface="Arial Black" pitchFamily="34" charset="0"/>
            </a:endParaRPr>
          </a:p>
        </p:txBody>
      </p:sp>
      <p:pic>
        <p:nvPicPr>
          <p:cNvPr id="4" name="Content Placeholder 3" descr="the e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7010399" cy="42671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  <a:cs typeface="Times New Roman" panose="02020603050405020304" pitchFamily="18" charset="0"/>
              </a:rPr>
              <a:t>PATOGENEZA</a:t>
            </a:r>
            <a:endParaRPr lang="hr-HR" dirty="0"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2563"/>
            <a:ext cx="6838950" cy="4915437"/>
          </a:xfrm>
        </p:spPr>
        <p:txBody>
          <a:bodyPr>
            <a:normAutofit fontScale="77500" lnSpcReduction="20000"/>
          </a:bodyPr>
          <a:lstStyle/>
          <a:p>
            <a:r>
              <a:rPr lang="hr-HR" u="sng" dirty="0" smtClean="0">
                <a:latin typeface="Arial" pitchFamily="34" charset="0"/>
                <a:cs typeface="Arial" pitchFamily="34" charset="0"/>
              </a:rPr>
              <a:t>Hipermobilnost patele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vjerojatno igra ključnu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ulogu,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dolazi do povećane lateralizacije i nagiba patele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tijekom izvođenja čučnja</a:t>
            </a:r>
          </a:p>
          <a:p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Uloga m</a:t>
            </a:r>
            <a:r>
              <a:rPr lang="fi-FI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 vastus lateralis </a:t>
            </a:r>
            <a:r>
              <a:rPr lang="hr-HR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 </a:t>
            </a:r>
            <a:r>
              <a:rPr lang="hr-HR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</a:t>
            </a:r>
            <a:r>
              <a:rPr lang="fi-FI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 vastus medialis</a:t>
            </a:r>
            <a:r>
              <a:rPr lang="hr-HR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korelacija između hipermobilnosti patele i zakašnjele aktivacije m. </a:t>
            </a:r>
            <a:r>
              <a:rPr lang="hr-HR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astus medialis,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/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m. </a:t>
            </a:r>
            <a:r>
              <a:rPr lang="hr-HR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astus lateralis se aktivira ranije nego m. </a:t>
            </a:r>
            <a:r>
              <a:rPr lang="hr-HR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astus medialis pri uspinjanju i spuštanju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/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m. vastus medialis atrofičan</a:t>
            </a:r>
          </a:p>
          <a:p>
            <a:endParaRPr lang="hr-HR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1" t="-263" r="7058" b="-1844"/>
          <a:stretch/>
        </p:blipFill>
        <p:spPr>
          <a:xfrm>
            <a:off x="7086600" y="0"/>
            <a:ext cx="2057400" cy="30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21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9549"/>
            <a:ext cx="7886700" cy="5821251"/>
          </a:xfrm>
        </p:spPr>
        <p:txBody>
          <a:bodyPr>
            <a:normAutofit fontScale="85000" lnSpcReduction="20000"/>
          </a:bodyPr>
          <a:lstStyle/>
          <a:p>
            <a:r>
              <a:rPr lang="hr-HR" u="sng" dirty="0" smtClean="0">
                <a:latin typeface="Arial" pitchFamily="34" charset="0"/>
                <a:cs typeface="Arial" pitchFamily="34" charset="0"/>
              </a:rPr>
              <a:t>Statičko ili dinamičko nepravilno poravnanje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uloga Q-kuta kao prediktora nije točno utvrđena</a:t>
            </a:r>
          </a:p>
          <a:p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uzrok hipermobilnosti patele i neravnoteže vastus medialis i lateralis nije dio strukturnog nego funkcionalnog problema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/>
            </a:r>
            <a:br>
              <a:rPr lang="hr-HR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/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 istraživanje pokazalo da pacijentice s novorazvijenim PFBS-om imaju povećanu abdukciju koljena, dakle dinamički valgus položaj</a:t>
            </a:r>
          </a:p>
          <a:p>
            <a:pPr>
              <a:buFont typeface="Wingdings" panose="05000000000000000000" pitchFamily="2" charset="2"/>
              <a:buChar char="à"/>
            </a:pPr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- u drugom istraživanju je pokazano da to može dovesti do medijalne rotacije femura i lateralizacije patele</a:t>
            </a:r>
          </a:p>
          <a:p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1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9397"/>
            <a:ext cx="7886700" cy="5859888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D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okazi da žene s PFBS-om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imaju: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smanjenu snagu abdukcije u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kuku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smanjenu vanjsku rotaciju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smanjenu snagu ekstenzije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(slabost gluteusa mediusa i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minimusa)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Ovi dokazi ne postoje za muškarce s PFBS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endParaRPr lang="hr-HR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Test stabilnosti zdjelice u bolesnika s PFBS-om  pacijent stoji na bolesnoj nozi 1 minuti, ako ne može stabilizirati zdjelicu to je znak slabosti mišića kuka</a:t>
            </a:r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4" r="2103" b="13664"/>
          <a:stretch/>
        </p:blipFill>
        <p:spPr>
          <a:xfrm>
            <a:off x="5486401" y="2"/>
            <a:ext cx="3657598" cy="3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36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9397"/>
            <a:ext cx="7886700" cy="568756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Rear-foot eversion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dokazano je da pacijenti s PFPS imaju delayed timing of peak rear-foot eversion, increased rear-foot eversion at heel strike and reduced rear-foot eversion range</a:t>
            </a:r>
          </a:p>
          <a:p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Rear-foot eversion uzrokuje unutarnju rotaciju tibije</a:t>
            </a:r>
          </a:p>
          <a:p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Ilitibial tract 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dinamički valgus može imati 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utjecaja na iliotibial tract koji 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može utjecati na pokrete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patele (Kaplans fibers)</a:t>
            </a:r>
          </a:p>
          <a:p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9" t="12843" r="17445" b="-914"/>
          <a:stretch/>
        </p:blipFill>
        <p:spPr>
          <a:xfrm>
            <a:off x="5715000" y="3124200"/>
            <a:ext cx="342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06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8187"/>
            <a:ext cx="7886700" cy="5558776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Nestabilnost i zategnutost tetive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značajna zategnutost tetiva u pacijenata s FPBS u usporedbi sa kontrolnom skupinom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endParaRPr lang="hr-HR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Veća kontrakcija kvadricepsa i tetiva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endParaRPr lang="hr-HR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Žene imaju 30-50% veću snagu tetiva i m. gastrocnemiusa tijekom hodanja i trčanja u usporedbi sa muškarcima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33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5155"/>
            <a:ext cx="7886700" cy="566180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Sindrom koljeno-kralježnica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nagib sakruma između starijih pacijenata sa i bez patelofemoralne boli, nagib je bio manji u bolesnika koji su imali prisutnu bol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endParaRPr lang="hr-HR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Ovaj mehanizam nije ispitan kod mlađih pacijenata</a:t>
            </a:r>
          </a:p>
          <a:p>
            <a:endParaRPr lang="hr-HR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Psihološki faktori koji pridonose PFBS-u 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veća razina mentalnog stresa u usporedbi sa zdravim subjektima</a:t>
            </a:r>
            <a:b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endParaRPr lang="hr-HR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Veća incidencija anksioznosti, depresije, katastrofiziranja boli i kinezofobije  </a:t>
            </a:r>
            <a:r>
              <a:rPr lang="hr-HR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jaki prediktori boli i onesposobljenosti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64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159" y="177135"/>
            <a:ext cx="6312459" cy="65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36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885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Patelofemoralni bolni sindrom</vt:lpstr>
      <vt:lpstr>UVOD</vt:lpstr>
      <vt:lpstr>PATOGENEZA</vt:lpstr>
      <vt:lpstr>Slide 4</vt:lpstr>
      <vt:lpstr>Slide 5</vt:lpstr>
      <vt:lpstr>Slide 6</vt:lpstr>
      <vt:lpstr>Slide 7</vt:lpstr>
      <vt:lpstr>Slide 8</vt:lpstr>
      <vt:lpstr>Slide 9</vt:lpstr>
      <vt:lpstr>Neurofiziološki uzroci boli u bolesnika s PFBS</vt:lpstr>
      <vt:lpstr>Pregled literaturnih podataka o neurofiziološkim uzrocima boli </vt:lpstr>
      <vt:lpstr>Liječenje bolesnika s PFBS</vt:lpstr>
      <vt:lpstr>Liječenje PFBS</vt:lpstr>
      <vt:lpstr>Liječenje PFBS</vt:lpstr>
      <vt:lpstr>Liječenje trakom – literaturni dokazi učinkovitosti</vt:lpstr>
      <vt:lpstr>Liječenje PFBS</vt:lpstr>
      <vt:lpstr>Liječenje patelarnom ortozom – literaturni dokazi učinkovitosti</vt:lpstr>
      <vt:lpstr>Liječenje ortozama stopala – literaturni dokazi učinkovitosti (1)</vt:lpstr>
      <vt:lpstr>Liječenje ortozama stopala – literaturni dokazi učinkovitosti (2)</vt:lpstr>
      <vt:lpstr>Liječenje PFBS</vt:lpstr>
      <vt:lpstr>Fizikalna terapija</vt:lpstr>
      <vt:lpstr>Fizikalna terapija u PFBS</vt:lpstr>
      <vt:lpstr>ZAKLJUČCI (1)</vt:lpstr>
      <vt:lpstr>ZAKLJUČCI (2)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Patelofemoralni bolni sindrom</dc:title>
  <dc:creator>Korisnik</dc:creator>
  <cp:lastModifiedBy>Poljicanin</cp:lastModifiedBy>
  <cp:revision>31</cp:revision>
  <dcterms:created xsi:type="dcterms:W3CDTF">2006-08-16T00:00:00Z</dcterms:created>
  <dcterms:modified xsi:type="dcterms:W3CDTF">2016-03-04T11:53:47Z</dcterms:modified>
</cp:coreProperties>
</file>