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2" r:id="rId4"/>
    <p:sldId id="263" r:id="rId5"/>
    <p:sldId id="264" r:id="rId6"/>
    <p:sldId id="258" r:id="rId7"/>
    <p:sldId id="265" r:id="rId8"/>
    <p:sldId id="266" r:id="rId9"/>
    <p:sldId id="267" r:id="rId10"/>
    <p:sldId id="259" r:id="rId11"/>
    <p:sldId id="268" r:id="rId12"/>
    <p:sldId id="269" r:id="rId13"/>
    <p:sldId id="270" r:id="rId14"/>
    <p:sldId id="271" r:id="rId15"/>
    <p:sldId id="272" r:id="rId16"/>
    <p:sldId id="273" r:id="rId17"/>
    <p:sldId id="260" r:id="rId18"/>
    <p:sldId id="274" r:id="rId19"/>
    <p:sldId id="275" r:id="rId20"/>
    <p:sldId id="276" r:id="rId21"/>
    <p:sldId id="277" r:id="rId22"/>
    <p:sldId id="261" r:id="rId23"/>
    <p:sldId id="278" r:id="rId2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01826C2-7F8B-47BB-8801-FB0378F40A62}" type="datetimeFigureOut">
              <a:rPr lang="hr-HR" smtClean="0"/>
              <a:pPr/>
              <a:t>4.3.2016.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2AB7AD-C021-4CB8-BAB2-83C368AE6C2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26C2-7F8B-47BB-8801-FB0378F40A62}" type="datetimeFigureOut">
              <a:rPr lang="hr-HR" smtClean="0"/>
              <a:pPr/>
              <a:t>4.3.2016.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B7AD-C021-4CB8-BAB2-83C368AE6C2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01826C2-7F8B-47BB-8801-FB0378F40A62}" type="datetimeFigureOut">
              <a:rPr lang="hr-HR" smtClean="0"/>
              <a:pPr/>
              <a:t>4.3.2016.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F2AB7AD-C021-4CB8-BAB2-83C368AE6C2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26C2-7F8B-47BB-8801-FB0378F40A62}" type="datetimeFigureOut">
              <a:rPr lang="hr-HR" smtClean="0"/>
              <a:pPr/>
              <a:t>4.3.2016.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2AB7AD-C021-4CB8-BAB2-83C368AE6C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26C2-7F8B-47BB-8801-FB0378F40A62}" type="datetimeFigureOut">
              <a:rPr lang="hr-HR" smtClean="0"/>
              <a:pPr/>
              <a:t>4.3.2016.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F2AB7AD-C021-4CB8-BAB2-83C368AE6C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01826C2-7F8B-47BB-8801-FB0378F40A62}" type="datetimeFigureOut">
              <a:rPr lang="hr-HR" smtClean="0"/>
              <a:pPr/>
              <a:t>4.3.2016.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2AB7AD-C021-4CB8-BAB2-83C368AE6C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01826C2-7F8B-47BB-8801-FB0378F40A62}" type="datetimeFigureOut">
              <a:rPr lang="hr-HR" smtClean="0"/>
              <a:pPr/>
              <a:t>4.3.2016.</a:t>
            </a:fld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2AB7AD-C021-4CB8-BAB2-83C368AE6C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26C2-7F8B-47BB-8801-FB0378F40A62}" type="datetimeFigureOut">
              <a:rPr lang="hr-HR" smtClean="0"/>
              <a:pPr/>
              <a:t>4.3.2016.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2AB7AD-C021-4CB8-BAB2-83C368AE6C2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26C2-7F8B-47BB-8801-FB0378F40A62}" type="datetimeFigureOut">
              <a:rPr lang="hr-HR" smtClean="0"/>
              <a:pPr/>
              <a:t>4.3.2016.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2AB7AD-C021-4CB8-BAB2-83C368AE6C2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26C2-7F8B-47BB-8801-FB0378F40A62}" type="datetimeFigureOut">
              <a:rPr lang="hr-HR" smtClean="0"/>
              <a:pPr/>
              <a:t>4.3.2016.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2AB7AD-C021-4CB8-BAB2-83C368AE6C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01826C2-7F8B-47BB-8801-FB0378F40A62}" type="datetimeFigureOut">
              <a:rPr lang="hr-HR" smtClean="0"/>
              <a:pPr/>
              <a:t>4.3.2016.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F2AB7AD-C021-4CB8-BAB2-83C368AE6C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01826C2-7F8B-47BB-8801-FB0378F40A62}" type="datetimeFigureOut">
              <a:rPr lang="hr-HR" smtClean="0"/>
              <a:pPr/>
              <a:t>4.3.2016.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2AB7AD-C021-4CB8-BAB2-83C368AE6C2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hr-HR" cap="none" dirty="0" smtClean="0"/>
              <a:t>Vježbe za osteoartritis koljena: Cohrane sustavni pregled</a:t>
            </a:r>
            <a:endParaRPr lang="hr-HR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924944"/>
            <a:ext cx="6624736" cy="2880320"/>
          </a:xfrm>
        </p:spPr>
        <p:txBody>
          <a:bodyPr>
            <a:normAutofit/>
          </a:bodyPr>
          <a:lstStyle/>
          <a:p>
            <a:pPr algn="ctr"/>
            <a:r>
              <a:rPr lang="hr-HR" sz="2800" dirty="0" smtClean="0"/>
              <a:t>Zoran Tocilj</a:t>
            </a:r>
          </a:p>
          <a:p>
            <a:pPr algn="ctr"/>
            <a:r>
              <a:rPr lang="hr-HR" sz="2800" dirty="0" smtClean="0"/>
              <a:t>Kristina Višić</a:t>
            </a:r>
          </a:p>
          <a:p>
            <a:pPr algn="ctr"/>
            <a:endParaRPr lang="hr-HR" dirty="0"/>
          </a:p>
          <a:p>
            <a:pPr algn="ctr"/>
            <a:r>
              <a:rPr lang="hr-HR" sz="1600" dirty="0" smtClean="0"/>
              <a:t>Sveučilište u Splitu</a:t>
            </a:r>
          </a:p>
          <a:p>
            <a:pPr algn="ctr"/>
            <a:r>
              <a:rPr lang="hr-HR" sz="1600" dirty="0" smtClean="0"/>
              <a:t>Medicinski fakultet </a:t>
            </a:r>
          </a:p>
          <a:p>
            <a:pPr algn="ctr"/>
            <a:r>
              <a:rPr lang="hr-HR" sz="1600" dirty="0" smtClean="0"/>
              <a:t>  Split, 1.ožujak, 2016</a:t>
            </a:r>
            <a:r>
              <a:rPr lang="hr-HR" sz="2000" dirty="0" smtClean="0"/>
              <a:t>.</a:t>
            </a:r>
          </a:p>
          <a:p>
            <a:pPr algn="ctr"/>
            <a:endParaRPr lang="hr-HR" sz="1900" dirty="0" smtClean="0"/>
          </a:p>
          <a:p>
            <a:pPr algn="ctr"/>
            <a:endParaRPr lang="hr-HR" sz="1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640557"/>
            <a:ext cx="8229600" cy="5217443"/>
          </a:xfrm>
        </p:spPr>
        <p:txBody>
          <a:bodyPr>
            <a:normAutofit/>
          </a:bodyPr>
          <a:lstStyle/>
          <a:p>
            <a:r>
              <a:rPr lang="hr-HR" sz="2800" dirty="0" smtClean="0"/>
              <a:t>Od 212 RTC identificiranih pretraživanjem literature, 54 studije odgovarale su kriterijima uključenja.</a:t>
            </a:r>
          </a:p>
          <a:p>
            <a:endParaRPr lang="hr-HR" sz="2800" dirty="0" smtClean="0"/>
          </a:p>
          <a:p>
            <a:r>
              <a:rPr lang="hr-HR" sz="2800" dirty="0" smtClean="0"/>
              <a:t>Među njima, uočena je varijabilnost među sudionicima, procjeni vremena ishoda, intervenciji i metodologiji.</a:t>
            </a:r>
          </a:p>
          <a:p>
            <a:endParaRPr lang="hr-HR" sz="2800" dirty="0" smtClean="0"/>
          </a:p>
          <a:p>
            <a:r>
              <a:rPr lang="hr-HR" sz="2800" dirty="0" smtClean="0"/>
              <a:t>50-150 sudionika (dobrovoljci/reumatološki i ortopedski pacijenti/miješani uzorak)</a:t>
            </a:r>
          </a:p>
          <a:p>
            <a:endParaRPr lang="hr-HR" sz="2800" dirty="0" smtClean="0"/>
          </a:p>
          <a:p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Program terapijskih vježbi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hr-HR" sz="2800" dirty="0" smtClean="0"/>
          </a:p>
          <a:p>
            <a:r>
              <a:rPr lang="hr-HR" sz="2800" dirty="0" smtClean="0"/>
              <a:t>Način izvođenja</a:t>
            </a:r>
          </a:p>
          <a:p>
            <a:r>
              <a:rPr lang="hr-HR" sz="2800" dirty="0" smtClean="0"/>
              <a:t>Vrsta</a:t>
            </a:r>
          </a:p>
          <a:p>
            <a:r>
              <a:rPr lang="hr-HR" sz="2800" dirty="0" smtClean="0"/>
              <a:t>Trajanje -</a:t>
            </a:r>
            <a:r>
              <a:rPr lang="hr-HR" sz="2800" dirty="0" smtClean="0">
                <a:sym typeface="Wingdings" pitchFamily="2" charset="2"/>
              </a:rPr>
              <a:t> 20-60 min</a:t>
            </a:r>
            <a:endParaRPr lang="hr-HR" sz="2800" dirty="0" smtClean="0"/>
          </a:p>
          <a:p>
            <a:r>
              <a:rPr lang="hr-HR" sz="2800" dirty="0" smtClean="0"/>
              <a:t>Učestalost – 2-3 puta tj</a:t>
            </a:r>
          </a:p>
          <a:p>
            <a:r>
              <a:rPr lang="hr-HR" sz="2800" dirty="0" smtClean="0"/>
              <a:t>Intenzitet - vj snage: max 10 ponavljanja</a:t>
            </a:r>
          </a:p>
          <a:p>
            <a:pPr marL="2304000">
              <a:buNone/>
            </a:pPr>
            <a:r>
              <a:rPr lang="hr-HR" sz="2800" dirty="0"/>
              <a:t> </a:t>
            </a:r>
            <a:r>
              <a:rPr lang="hr-HR" sz="2800" dirty="0" smtClean="0"/>
              <a:t>- aerobne vj: nizak-srednji</a:t>
            </a:r>
          </a:p>
          <a:p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8153400" cy="44958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19/54  nizak rizik pristranosti</a:t>
            </a:r>
          </a:p>
          <a:p>
            <a:r>
              <a:rPr lang="hr-HR" sz="2800" dirty="0" smtClean="0"/>
              <a:t>4/54 zasljepljenje </a:t>
            </a:r>
          </a:p>
          <a:p>
            <a:endParaRPr lang="hr-HR" sz="2800" dirty="0"/>
          </a:p>
          <a:p>
            <a:r>
              <a:rPr lang="hr-HR" sz="2800" dirty="0" smtClean="0"/>
              <a:t>44/54 statistički značajna korist vježbe u smanjenju boli i poboljšanju funkcije koljena odmah poslije tretmana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13 studija pokazuje znacajno poboljsanje QL neposredno nakon vjezbanja za 4/100</a:t>
            </a:r>
          </a:p>
          <a:p>
            <a:r>
              <a:rPr lang="hr-HR" dirty="0" smtClean="0"/>
              <a:t>12 studija pokazuje znacajno smanjenje boli za 6/100, 2-6 mjeseci vjezbanja</a:t>
            </a:r>
          </a:p>
          <a:p>
            <a:r>
              <a:rPr lang="hr-HR" dirty="0" smtClean="0"/>
              <a:t>10 studija pokazuje poboljsanje funkcioniranja i fizicke spreme za 3/100 2-6 mjeseci nakon vjezbanja</a:t>
            </a:r>
          </a:p>
          <a:p>
            <a:r>
              <a:rPr lang="hr-HR" dirty="0" smtClean="0"/>
              <a:t>6 studija nema znacajne promjene u razini boli 6 mjeseci nakon vjezbanja</a:t>
            </a:r>
          </a:p>
          <a:p>
            <a:pPr marL="0" indent="0"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Intenzitet </a:t>
            </a:r>
            <a:r>
              <a:rPr lang="en-US" dirty="0" err="1" smtClean="0"/>
              <a:t>poboljsanja</a:t>
            </a:r>
            <a:r>
              <a:rPr lang="en-US" dirty="0" smtClean="0"/>
              <a:t> se </a:t>
            </a:r>
            <a:r>
              <a:rPr lang="en-US" dirty="0" err="1" smtClean="0"/>
              <a:t>povecavao</a:t>
            </a:r>
            <a:r>
              <a:rPr lang="en-US" dirty="0" smtClean="0"/>
              <a:t> s </a:t>
            </a:r>
            <a:r>
              <a:rPr lang="en-US" dirty="0" err="1" smtClean="0"/>
              <a:t>vecim</a:t>
            </a:r>
            <a:r>
              <a:rPr lang="en-US" dirty="0" smtClean="0"/>
              <a:t> brojem </a:t>
            </a:r>
            <a:r>
              <a:rPr lang="en-US" dirty="0" err="1" smtClean="0"/>
              <a:t>direktnih</a:t>
            </a:r>
            <a:r>
              <a:rPr lang="en-US" dirty="0" smtClean="0"/>
              <a:t> susreta s </a:t>
            </a:r>
            <a:r>
              <a:rPr lang="en-US" dirty="0" err="1" smtClean="0"/>
              <a:t>zdravstvenim</a:t>
            </a:r>
            <a:r>
              <a:rPr lang="en-US" dirty="0" smtClean="0"/>
              <a:t> </a:t>
            </a:r>
            <a:r>
              <a:rPr lang="en-US" dirty="0" err="1" smtClean="0"/>
              <a:t>radnikom</a:t>
            </a:r>
            <a:r>
              <a:rPr lang="en-US" dirty="0" smtClean="0"/>
              <a:t> koji je </a:t>
            </a:r>
            <a:r>
              <a:rPr lang="en-US" dirty="0" err="1" smtClean="0"/>
              <a:t>provodio</a:t>
            </a:r>
            <a:r>
              <a:rPr lang="en-US" dirty="0" smtClean="0"/>
              <a:t> ili </a:t>
            </a:r>
            <a:r>
              <a:rPr lang="en-US" dirty="0" err="1" smtClean="0"/>
              <a:t>nadzirao</a:t>
            </a:r>
            <a:r>
              <a:rPr lang="en-US" dirty="0" smtClean="0"/>
              <a:t> program </a:t>
            </a:r>
            <a:r>
              <a:rPr lang="en-US" dirty="0" err="1" smtClean="0"/>
              <a:t>vjezbanja</a:t>
            </a:r>
            <a:endParaRPr lang="en-US" dirty="0" smtClean="0"/>
          </a:p>
          <a:p>
            <a:r>
              <a:rPr lang="en-US" dirty="0" smtClean="0"/>
              <a:t>Ipak nije </a:t>
            </a:r>
            <a:r>
              <a:rPr lang="en-US" dirty="0" err="1" smtClean="0"/>
              <a:t>pronadena</a:t>
            </a:r>
            <a:r>
              <a:rPr lang="en-US" dirty="0" smtClean="0"/>
              <a:t> </a:t>
            </a:r>
            <a:r>
              <a:rPr lang="en-US" dirty="0" err="1" smtClean="0"/>
              <a:t>statisticka</a:t>
            </a:r>
            <a:r>
              <a:rPr lang="en-US" dirty="0" smtClean="0"/>
              <a:t> </a:t>
            </a:r>
            <a:r>
              <a:rPr lang="en-US" dirty="0" err="1" smtClean="0"/>
              <a:t>znacajna</a:t>
            </a:r>
            <a:r>
              <a:rPr lang="en-US" dirty="0" smtClean="0"/>
              <a:t> razlika </a:t>
            </a:r>
            <a:r>
              <a:rPr lang="en-US" dirty="0" err="1" smtClean="0"/>
              <a:t>izmedu</a:t>
            </a:r>
            <a:r>
              <a:rPr lang="en-US" dirty="0" smtClean="0"/>
              <a:t> skupina kojima je broj </a:t>
            </a:r>
            <a:r>
              <a:rPr lang="en-US" dirty="0" err="1" smtClean="0"/>
              <a:t>posjeta</a:t>
            </a:r>
            <a:r>
              <a:rPr lang="en-US" dirty="0" smtClean="0"/>
              <a:t> bio manji ili </a:t>
            </a:r>
            <a:r>
              <a:rPr lang="en-US" dirty="0" err="1" smtClean="0"/>
              <a:t>veci</a:t>
            </a:r>
            <a:r>
              <a:rPr lang="en-US" dirty="0" smtClean="0"/>
              <a:t> od 12</a:t>
            </a:r>
          </a:p>
          <a:p>
            <a:r>
              <a:rPr lang="en-US" dirty="0" smtClean="0"/>
              <a:t>Nije </a:t>
            </a:r>
            <a:r>
              <a:rPr lang="en-US" dirty="0" err="1" smtClean="0"/>
              <a:t>pronadena</a:t>
            </a:r>
            <a:r>
              <a:rPr lang="en-US" dirty="0" smtClean="0"/>
              <a:t> ni </a:t>
            </a:r>
            <a:r>
              <a:rPr lang="en-US" dirty="0" err="1" smtClean="0"/>
              <a:t>statisticki</a:t>
            </a:r>
            <a:r>
              <a:rPr lang="en-US" dirty="0" smtClean="0"/>
              <a:t> </a:t>
            </a:r>
            <a:r>
              <a:rPr lang="en-US" dirty="0" err="1" smtClean="0"/>
              <a:t>znacajna</a:t>
            </a:r>
            <a:r>
              <a:rPr lang="en-US" dirty="0" smtClean="0"/>
              <a:t> razlika s obzirom na </a:t>
            </a:r>
            <a:r>
              <a:rPr lang="en-US" dirty="0" err="1" smtClean="0"/>
              <a:t>nacin</a:t>
            </a:r>
            <a:r>
              <a:rPr lang="en-US" dirty="0" smtClean="0"/>
              <a:t> </a:t>
            </a:r>
            <a:r>
              <a:rPr lang="en-US" dirty="0" err="1" smtClean="0"/>
              <a:t>treninga</a:t>
            </a:r>
            <a:r>
              <a:rPr lang="en-US" dirty="0" smtClean="0"/>
              <a:t>(</a:t>
            </a:r>
            <a:r>
              <a:rPr lang="en-US" dirty="0" err="1" smtClean="0"/>
              <a:t>pojedinacno</a:t>
            </a:r>
            <a:r>
              <a:rPr lang="en-US" dirty="0" smtClean="0"/>
              <a:t> ili </a:t>
            </a:r>
            <a:r>
              <a:rPr lang="en-US" dirty="0" err="1" smtClean="0"/>
              <a:t>grupno</a:t>
            </a:r>
            <a:r>
              <a:rPr lang="en-US" dirty="0" smtClean="0"/>
              <a:t>) </a:t>
            </a:r>
          </a:p>
          <a:p>
            <a:r>
              <a:rPr lang="en-US" dirty="0" smtClean="0"/>
              <a:t>Nema </a:t>
            </a:r>
            <a:r>
              <a:rPr lang="en-US" dirty="0" err="1" smtClean="0"/>
              <a:t>znacajne</a:t>
            </a:r>
            <a:r>
              <a:rPr lang="en-US" dirty="0" smtClean="0"/>
              <a:t> razlike s obzirom na koju </a:t>
            </a:r>
            <a:r>
              <a:rPr lang="en-US" dirty="0" err="1" smtClean="0"/>
              <a:t>skupinu</a:t>
            </a:r>
            <a:r>
              <a:rPr lang="en-US" dirty="0" smtClean="0"/>
              <a:t> </a:t>
            </a:r>
            <a:r>
              <a:rPr lang="en-US" dirty="0" err="1" smtClean="0"/>
              <a:t>misica</a:t>
            </a:r>
            <a:r>
              <a:rPr lang="en-US" dirty="0" smtClean="0"/>
              <a:t> </a:t>
            </a:r>
            <a:r>
              <a:rPr lang="en-US" dirty="0" err="1" smtClean="0"/>
              <a:t>vjezbe</a:t>
            </a:r>
            <a:r>
              <a:rPr lang="en-US" dirty="0" smtClean="0"/>
              <a:t> </a:t>
            </a:r>
            <a:r>
              <a:rPr lang="en-US" dirty="0" err="1" smtClean="0"/>
              <a:t>ciljaju</a:t>
            </a:r>
            <a:r>
              <a:rPr lang="en-US" dirty="0" smtClean="0"/>
              <a:t>( </a:t>
            </a:r>
            <a:r>
              <a:rPr lang="en-US" dirty="0" err="1" smtClean="0"/>
              <a:t>kvadricepsi</a:t>
            </a:r>
            <a:r>
              <a:rPr lang="en-US" dirty="0" smtClean="0"/>
              <a:t>, </a:t>
            </a:r>
            <a:r>
              <a:rPr lang="en-US" dirty="0" err="1" smtClean="0"/>
              <a:t>aerobni</a:t>
            </a:r>
            <a:r>
              <a:rPr lang="en-US" dirty="0" smtClean="0"/>
              <a:t> trening, programi </a:t>
            </a:r>
            <a:r>
              <a:rPr lang="en-US" dirty="0" err="1" smtClean="0"/>
              <a:t>jacanja</a:t>
            </a:r>
            <a:r>
              <a:rPr lang="en-US" dirty="0" smtClean="0"/>
              <a:t> I drugo)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23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11 </a:t>
            </a:r>
            <a:r>
              <a:rPr lang="en-US" dirty="0" err="1" smtClean="0"/>
              <a:t>studija</a:t>
            </a:r>
            <a:r>
              <a:rPr lang="en-US" dirty="0" smtClean="0"/>
              <a:t> je </a:t>
            </a:r>
            <a:r>
              <a:rPr lang="en-US" dirty="0" err="1" smtClean="0"/>
              <a:t>prijavilo</a:t>
            </a:r>
            <a:r>
              <a:rPr lang="en-US" dirty="0" smtClean="0"/>
              <a:t> </a:t>
            </a:r>
            <a:r>
              <a:rPr lang="en-US" dirty="0" err="1" smtClean="0"/>
              <a:t>nepozeljne</a:t>
            </a:r>
            <a:r>
              <a:rPr lang="en-US" dirty="0" smtClean="0"/>
              <a:t> </a:t>
            </a:r>
            <a:r>
              <a:rPr lang="en-US" dirty="0" err="1" smtClean="0"/>
              <a:t>dogadaje</a:t>
            </a:r>
            <a:r>
              <a:rPr lang="en-US" dirty="0" smtClean="0"/>
              <a:t>. Navedeno se </a:t>
            </a:r>
            <a:r>
              <a:rPr lang="en-US" dirty="0" err="1" smtClean="0"/>
              <a:t>odnosilo</a:t>
            </a:r>
            <a:r>
              <a:rPr lang="en-US" dirty="0" smtClean="0"/>
              <a:t> na </a:t>
            </a:r>
            <a:r>
              <a:rPr lang="en-US" dirty="0" err="1" smtClean="0"/>
              <a:t>povecane</a:t>
            </a:r>
            <a:r>
              <a:rPr lang="en-US" dirty="0" smtClean="0"/>
              <a:t> </a:t>
            </a:r>
            <a:r>
              <a:rPr lang="en-US" dirty="0" err="1" smtClean="0"/>
              <a:t>bolove</a:t>
            </a:r>
            <a:r>
              <a:rPr lang="en-US" dirty="0" smtClean="0"/>
              <a:t> u </a:t>
            </a:r>
            <a:r>
              <a:rPr lang="en-US" dirty="0" err="1" smtClean="0"/>
              <a:t>ledima</a:t>
            </a:r>
            <a:r>
              <a:rPr lang="en-US" dirty="0" smtClean="0"/>
              <a:t>, </a:t>
            </a:r>
            <a:r>
              <a:rPr lang="en-US" dirty="0" err="1" smtClean="0"/>
              <a:t>kukovima</a:t>
            </a:r>
            <a:r>
              <a:rPr lang="en-US" dirty="0"/>
              <a:t> </a:t>
            </a:r>
            <a:r>
              <a:rPr lang="en-US" dirty="0" smtClean="0"/>
              <a:t>ili </a:t>
            </a:r>
            <a:r>
              <a:rPr lang="en-US" dirty="0" err="1" smtClean="0"/>
              <a:t>koljenima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6813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Rasprava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 odnosu na </a:t>
            </a:r>
            <a:r>
              <a:rPr lang="en-US" dirty="0" err="1" smtClean="0"/>
              <a:t>prijasnji</a:t>
            </a:r>
            <a:r>
              <a:rPr lang="en-US" dirty="0" smtClean="0"/>
              <a:t> Cochrane pregled </a:t>
            </a:r>
            <a:r>
              <a:rPr lang="en-US" dirty="0" err="1" smtClean="0"/>
              <a:t>objavljen</a:t>
            </a:r>
            <a:r>
              <a:rPr lang="en-US" dirty="0" smtClean="0"/>
              <a:t> 2008. godine koji je  </a:t>
            </a:r>
            <a:r>
              <a:rPr lang="en-US" dirty="0" err="1" smtClean="0"/>
              <a:t>ukljucivao</a:t>
            </a:r>
            <a:r>
              <a:rPr lang="en-US" dirty="0" smtClean="0"/>
              <a:t> je 32 </a:t>
            </a:r>
            <a:r>
              <a:rPr lang="en-US" dirty="0" err="1" smtClean="0"/>
              <a:t>RCTa</a:t>
            </a:r>
            <a:r>
              <a:rPr lang="en-US" dirty="0" smtClean="0"/>
              <a:t>, </a:t>
            </a:r>
            <a:r>
              <a:rPr lang="en-US" dirty="0" err="1" smtClean="0"/>
              <a:t>dodana</a:t>
            </a:r>
            <a:r>
              <a:rPr lang="en-US" dirty="0" smtClean="0"/>
              <a:t> su 22 nova RCT </a:t>
            </a:r>
            <a:r>
              <a:rPr lang="en-US" dirty="0" err="1" smtClean="0"/>
              <a:t>istracivanja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Analizirani</a:t>
            </a:r>
            <a:r>
              <a:rPr lang="en-US" dirty="0" smtClean="0"/>
              <a:t> su podaci o razini boli od ukupno 5362 </a:t>
            </a:r>
            <a:r>
              <a:rPr lang="en-US" dirty="0" err="1" smtClean="0"/>
              <a:t>sudionika</a:t>
            </a:r>
            <a:r>
              <a:rPr lang="en-US" dirty="0" smtClean="0"/>
              <a:t> te o kvaliteti </a:t>
            </a:r>
            <a:r>
              <a:rPr lang="en-US" dirty="0" err="1" smtClean="0"/>
              <a:t>zivljenja</a:t>
            </a:r>
            <a:r>
              <a:rPr lang="en-US" dirty="0" smtClean="0"/>
              <a:t> od ukupno 5222 </a:t>
            </a:r>
            <a:r>
              <a:rPr lang="en-US" dirty="0" err="1" smtClean="0"/>
              <a:t>sudionika</a:t>
            </a:r>
            <a:r>
              <a:rPr lang="en-US" dirty="0" smtClean="0"/>
              <a:t>.</a:t>
            </a:r>
          </a:p>
          <a:p>
            <a:r>
              <a:rPr lang="en-US" dirty="0" smtClean="0"/>
              <a:t>Ovaj pregled </a:t>
            </a:r>
            <a:r>
              <a:rPr lang="en-US" dirty="0" err="1" smtClean="0"/>
              <a:t>istaknuo</a:t>
            </a:r>
            <a:r>
              <a:rPr lang="en-US" dirty="0" smtClean="0"/>
              <a:t> je raznolikost programa za </a:t>
            </a:r>
            <a:r>
              <a:rPr lang="en-US" dirty="0" err="1" smtClean="0"/>
              <a:t>vjezbanje</a:t>
            </a:r>
            <a:r>
              <a:rPr lang="en-US" dirty="0" smtClean="0"/>
              <a:t>. Mali broj </a:t>
            </a:r>
            <a:r>
              <a:rPr lang="en-US" dirty="0" err="1" smtClean="0"/>
              <a:t>studija</a:t>
            </a:r>
            <a:r>
              <a:rPr lang="en-US" dirty="0" smtClean="0"/>
              <a:t> je </a:t>
            </a:r>
            <a:r>
              <a:rPr lang="en-US" dirty="0" err="1" smtClean="0"/>
              <a:t>pokusao</a:t>
            </a:r>
            <a:r>
              <a:rPr lang="en-US" dirty="0" smtClean="0"/>
              <a:t> analizirati razlike s obzirom na oblik </a:t>
            </a:r>
            <a:r>
              <a:rPr lang="en-US" dirty="0" err="1" smtClean="0"/>
              <a:t>vjezbe</a:t>
            </a:r>
            <a:r>
              <a:rPr lang="en-US" dirty="0" smtClean="0"/>
              <a:t>, a nekoliko koji I jesu ili su imali </a:t>
            </a:r>
            <a:r>
              <a:rPr lang="en-US" dirty="0" err="1" smtClean="0"/>
              <a:t>premale</a:t>
            </a:r>
            <a:r>
              <a:rPr lang="en-US" dirty="0" smtClean="0"/>
              <a:t> </a:t>
            </a:r>
            <a:r>
              <a:rPr lang="en-US" dirty="0" err="1" smtClean="0"/>
              <a:t>uzorke</a:t>
            </a:r>
            <a:r>
              <a:rPr lang="en-US" dirty="0" smtClean="0"/>
              <a:t> ili nisu </a:t>
            </a:r>
            <a:r>
              <a:rPr lang="en-US" dirty="0" err="1" smtClean="0"/>
              <a:t>uspjeli</a:t>
            </a:r>
            <a:r>
              <a:rPr lang="en-US" dirty="0" smtClean="0"/>
              <a:t> </a:t>
            </a:r>
            <a:r>
              <a:rPr lang="en-US" dirty="0" err="1" smtClean="0"/>
              <a:t>naci</a:t>
            </a:r>
            <a:r>
              <a:rPr lang="en-US" dirty="0" smtClean="0"/>
              <a:t> </a:t>
            </a:r>
            <a:r>
              <a:rPr lang="en-US" dirty="0" err="1" smtClean="0"/>
              <a:t>statisticki</a:t>
            </a:r>
            <a:r>
              <a:rPr lang="en-US" dirty="0" smtClean="0"/>
              <a:t> </a:t>
            </a:r>
            <a:r>
              <a:rPr lang="en-US" dirty="0" err="1" smtClean="0"/>
              <a:t>znacajne</a:t>
            </a:r>
            <a:r>
              <a:rPr lang="en-US" dirty="0" smtClean="0"/>
              <a:t> razlike.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3468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“Doziranje” </a:t>
            </a:r>
            <a:r>
              <a:rPr lang="en-US" dirty="0" err="1" smtClean="0"/>
              <a:t>vjezbi</a:t>
            </a:r>
            <a:r>
              <a:rPr lang="en-US" dirty="0" smtClean="0"/>
              <a:t> </a:t>
            </a:r>
            <a:r>
              <a:rPr lang="en-US" dirty="0" err="1" smtClean="0"/>
              <a:t>variralo</a:t>
            </a:r>
            <a:r>
              <a:rPr lang="en-US" dirty="0" smtClean="0"/>
              <a:t> je </a:t>
            </a:r>
            <a:r>
              <a:rPr lang="en-US" dirty="0" err="1" smtClean="0"/>
              <a:t>znacajno</a:t>
            </a:r>
            <a:r>
              <a:rPr lang="en-US" dirty="0" smtClean="0"/>
              <a:t> </a:t>
            </a:r>
            <a:r>
              <a:rPr lang="en-US" dirty="0" err="1" smtClean="0"/>
              <a:t>medju</a:t>
            </a:r>
            <a:r>
              <a:rPr lang="en-US" dirty="0" smtClean="0"/>
              <a:t> </a:t>
            </a:r>
            <a:r>
              <a:rPr lang="en-US" dirty="0" err="1" smtClean="0"/>
              <a:t>istrazivanjima</a:t>
            </a:r>
            <a:r>
              <a:rPr lang="en-US" dirty="0" smtClean="0"/>
              <a:t>. </a:t>
            </a:r>
            <a:r>
              <a:rPr lang="en-US" dirty="0" err="1" smtClean="0"/>
              <a:t>Cak</a:t>
            </a:r>
            <a:r>
              <a:rPr lang="en-US" dirty="0" smtClean="0"/>
              <a:t> </a:t>
            </a:r>
            <a:r>
              <a:rPr lang="hr-HR" dirty="0" smtClean="0"/>
              <a:t>i</a:t>
            </a:r>
            <a:r>
              <a:rPr lang="en-US" dirty="0" smtClean="0"/>
              <a:t> da su </a:t>
            </a:r>
            <a:r>
              <a:rPr lang="en-US" dirty="0" err="1" smtClean="0"/>
              <a:t>planirani</a:t>
            </a:r>
            <a:r>
              <a:rPr lang="en-US" dirty="0" smtClean="0"/>
              <a:t> </a:t>
            </a:r>
            <a:r>
              <a:rPr lang="en-US" dirty="0" err="1" smtClean="0"/>
              <a:t>inteziteti</a:t>
            </a:r>
            <a:r>
              <a:rPr lang="en-US" dirty="0" smtClean="0"/>
              <a:t> </a:t>
            </a:r>
            <a:r>
              <a:rPr lang="hr-HR" dirty="0" smtClean="0"/>
              <a:t>i </a:t>
            </a:r>
            <a:r>
              <a:rPr lang="en-US" dirty="0" err="1" smtClean="0"/>
              <a:t>opseg</a:t>
            </a:r>
            <a:r>
              <a:rPr lang="en-US" dirty="0" smtClean="0"/>
              <a:t> </a:t>
            </a:r>
            <a:r>
              <a:rPr lang="en-US" dirty="0" err="1" smtClean="0"/>
              <a:t>vjezbi</a:t>
            </a:r>
            <a:r>
              <a:rPr lang="en-US" dirty="0" smtClean="0"/>
              <a:t> isti pristup </a:t>
            </a:r>
            <a:r>
              <a:rPr lang="en-US" dirty="0" err="1" smtClean="0"/>
              <a:t>istima</a:t>
            </a:r>
            <a:r>
              <a:rPr lang="en-US" dirty="0" smtClean="0"/>
              <a:t> je </a:t>
            </a:r>
            <a:r>
              <a:rPr lang="en-US" dirty="0" err="1" smtClean="0"/>
              <a:t>individualan</a:t>
            </a:r>
            <a:r>
              <a:rPr lang="en-US" dirty="0" smtClean="0"/>
              <a:t> </a:t>
            </a:r>
            <a:r>
              <a:rPr lang="hr-HR" dirty="0" smtClean="0"/>
              <a:t>i</a:t>
            </a:r>
            <a:r>
              <a:rPr lang="en-US" dirty="0" smtClean="0"/>
              <a:t> ne </a:t>
            </a:r>
            <a:r>
              <a:rPr lang="en-US" dirty="0" err="1" smtClean="0"/>
              <a:t>znaci</a:t>
            </a:r>
            <a:r>
              <a:rPr lang="en-US" dirty="0" smtClean="0"/>
              <a:t> da su se svi pojedinci jednako </a:t>
            </a:r>
            <a:r>
              <a:rPr lang="en-US" dirty="0" err="1" smtClean="0"/>
              <a:t>trudili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Jedna </a:t>
            </a:r>
            <a:r>
              <a:rPr lang="en-US" dirty="0" err="1" smtClean="0"/>
              <a:t>studija</a:t>
            </a:r>
            <a:r>
              <a:rPr lang="en-US" dirty="0" smtClean="0"/>
              <a:t> je </a:t>
            </a:r>
            <a:r>
              <a:rPr lang="en-US" dirty="0" err="1" smtClean="0"/>
              <a:t>komparirala</a:t>
            </a:r>
            <a:r>
              <a:rPr lang="en-US" dirty="0" smtClean="0"/>
              <a:t> </a:t>
            </a:r>
            <a:r>
              <a:rPr lang="en-US" dirty="0" err="1" smtClean="0"/>
              <a:t>vjezbe</a:t>
            </a:r>
            <a:r>
              <a:rPr lang="en-US" dirty="0" smtClean="0"/>
              <a:t> </a:t>
            </a:r>
            <a:r>
              <a:rPr lang="en-US" dirty="0" err="1" smtClean="0"/>
              <a:t>visokog</a:t>
            </a:r>
            <a:r>
              <a:rPr lang="en-US" dirty="0" smtClean="0"/>
              <a:t> </a:t>
            </a:r>
            <a:r>
              <a:rPr lang="hr-H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vjezbe</a:t>
            </a:r>
            <a:r>
              <a:rPr lang="en-US" dirty="0" smtClean="0"/>
              <a:t> </a:t>
            </a:r>
            <a:r>
              <a:rPr lang="en-US" dirty="0" err="1" smtClean="0"/>
              <a:t>niskog</a:t>
            </a:r>
            <a:r>
              <a:rPr lang="en-US" dirty="0" smtClean="0"/>
              <a:t> </a:t>
            </a:r>
            <a:r>
              <a:rPr lang="en-US" dirty="0" err="1" smtClean="0"/>
              <a:t>inteziteta</a:t>
            </a:r>
            <a:r>
              <a:rPr lang="en-US" dirty="0" smtClean="0"/>
              <a:t> </a:t>
            </a:r>
            <a:r>
              <a:rPr lang="hr-HR" dirty="0" smtClean="0"/>
              <a:t>i</a:t>
            </a:r>
            <a:r>
              <a:rPr lang="en-US" dirty="0" smtClean="0"/>
              <a:t> nije </a:t>
            </a:r>
            <a:r>
              <a:rPr lang="en-US" dirty="0" err="1" smtClean="0"/>
              <a:t>nasla</a:t>
            </a:r>
            <a:r>
              <a:rPr lang="en-US" dirty="0" smtClean="0"/>
              <a:t> </a:t>
            </a:r>
            <a:r>
              <a:rPr lang="en-US" dirty="0" err="1" smtClean="0"/>
              <a:t>znacajne</a:t>
            </a:r>
            <a:r>
              <a:rPr lang="en-US" dirty="0" smtClean="0"/>
              <a:t> razlike </a:t>
            </a:r>
            <a:r>
              <a:rPr lang="en-US" dirty="0" err="1" smtClean="0"/>
              <a:t>medju</a:t>
            </a:r>
            <a:r>
              <a:rPr lang="en-US" dirty="0" smtClean="0"/>
              <a:t> </a:t>
            </a:r>
            <a:r>
              <a:rPr lang="en-US" dirty="0" err="1" smtClean="0"/>
              <a:t>skupinama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4705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Vazna</a:t>
            </a:r>
            <a:r>
              <a:rPr lang="en-US" dirty="0" smtClean="0"/>
              <a:t> </a:t>
            </a:r>
            <a:r>
              <a:rPr lang="en-US" dirty="0" err="1" smtClean="0"/>
              <a:t>upozorenja</a:t>
            </a:r>
            <a:r>
              <a:rPr lang="en-US" dirty="0" smtClean="0"/>
              <a:t> vezana uz ovu </a:t>
            </a:r>
            <a:r>
              <a:rPr lang="en-US" dirty="0" err="1" smtClean="0"/>
              <a:t>studiju</a:t>
            </a:r>
            <a:r>
              <a:rPr lang="en-US" dirty="0" smtClean="0"/>
              <a:t> su nedostatak prave kontrolne skupine, jer se skupina koja je </a:t>
            </a:r>
            <a:r>
              <a:rPr lang="en-US" dirty="0" err="1" smtClean="0"/>
              <a:t>provodila</a:t>
            </a:r>
            <a:r>
              <a:rPr lang="en-US" dirty="0" smtClean="0"/>
              <a:t> program </a:t>
            </a:r>
            <a:r>
              <a:rPr lang="en-US" dirty="0" err="1" smtClean="0"/>
              <a:t>vjezbanja</a:t>
            </a:r>
            <a:r>
              <a:rPr lang="en-US" dirty="0" smtClean="0"/>
              <a:t> </a:t>
            </a:r>
            <a:r>
              <a:rPr lang="en-US" dirty="0" err="1" smtClean="0"/>
              <a:t>usporedjivala</a:t>
            </a:r>
            <a:r>
              <a:rPr lang="en-US" dirty="0" smtClean="0"/>
              <a:t> s </a:t>
            </a:r>
            <a:r>
              <a:rPr lang="en-US" dirty="0" err="1" smtClean="0"/>
              <a:t>onom</a:t>
            </a:r>
            <a:r>
              <a:rPr lang="en-US" dirty="0" smtClean="0"/>
              <a:t> koja nije </a:t>
            </a:r>
            <a:r>
              <a:rPr lang="en-US" dirty="0" err="1" smtClean="0"/>
              <a:t>vjezbala</a:t>
            </a:r>
            <a:r>
              <a:rPr lang="en-US" dirty="0" smtClean="0"/>
              <a:t>. Na taj </a:t>
            </a:r>
            <a:r>
              <a:rPr lang="en-US" dirty="0" err="1" smtClean="0"/>
              <a:t>nacin</a:t>
            </a:r>
            <a:r>
              <a:rPr lang="en-US" dirty="0" smtClean="0"/>
              <a:t> se nije mogao </a:t>
            </a:r>
            <a:r>
              <a:rPr lang="en-US" dirty="0" err="1" smtClean="0"/>
              <a:t>izbjeci</a:t>
            </a:r>
            <a:r>
              <a:rPr lang="en-US" dirty="0" smtClean="0"/>
              <a:t> placebo </a:t>
            </a:r>
            <a:r>
              <a:rPr lang="en-US" dirty="0" err="1" smtClean="0"/>
              <a:t>ucinak</a:t>
            </a:r>
            <a:r>
              <a:rPr lang="en-US" dirty="0" smtClean="0"/>
              <a:t> na </a:t>
            </a:r>
            <a:r>
              <a:rPr lang="en-US" dirty="0" err="1" smtClean="0"/>
              <a:t>ispitivanu</a:t>
            </a:r>
            <a:r>
              <a:rPr lang="en-US" dirty="0" smtClean="0"/>
              <a:t> </a:t>
            </a:r>
            <a:r>
              <a:rPr lang="en-US" dirty="0" err="1" smtClean="0"/>
              <a:t>grupu</a:t>
            </a:r>
            <a:r>
              <a:rPr lang="en-US" dirty="0" smtClean="0"/>
              <a:t>.</a:t>
            </a:r>
          </a:p>
          <a:p>
            <a:r>
              <a:rPr lang="en-US" dirty="0" smtClean="0"/>
              <a:t>Uz navedeno </a:t>
            </a:r>
            <a:r>
              <a:rPr lang="en-US" dirty="0" err="1" smtClean="0"/>
              <a:t>vazan</a:t>
            </a:r>
            <a:r>
              <a:rPr lang="en-US" dirty="0" smtClean="0"/>
              <a:t> prigovor se mora uputiti </a:t>
            </a:r>
            <a:r>
              <a:rPr lang="en-US" dirty="0" err="1" smtClean="0"/>
              <a:t>samoj</a:t>
            </a:r>
            <a:r>
              <a:rPr lang="en-US" dirty="0" smtClean="0"/>
              <a:t> </a:t>
            </a:r>
            <a:r>
              <a:rPr lang="en-US" dirty="0" err="1" smtClean="0"/>
              <a:t>samoprocjeni</a:t>
            </a:r>
            <a:r>
              <a:rPr lang="en-US" dirty="0" smtClean="0"/>
              <a:t> QL I boli. </a:t>
            </a:r>
            <a:r>
              <a:rPr lang="en-US" dirty="0" err="1" smtClean="0"/>
              <a:t>Mnoge</a:t>
            </a:r>
            <a:r>
              <a:rPr lang="en-US" dirty="0" smtClean="0"/>
              <a:t> </a:t>
            </a:r>
            <a:r>
              <a:rPr lang="en-US" dirty="0" err="1" smtClean="0"/>
              <a:t>studije</a:t>
            </a:r>
            <a:r>
              <a:rPr lang="en-US" dirty="0" smtClean="0"/>
              <a:t> su za </a:t>
            </a:r>
            <a:r>
              <a:rPr lang="en-US" dirty="0" err="1" smtClean="0"/>
              <a:t>ucesnike</a:t>
            </a:r>
            <a:r>
              <a:rPr lang="en-US" dirty="0" smtClean="0"/>
              <a:t> </a:t>
            </a:r>
            <a:r>
              <a:rPr lang="en-US" dirty="0" err="1" smtClean="0"/>
              <a:t>birale</a:t>
            </a:r>
            <a:r>
              <a:rPr lang="en-US" dirty="0" smtClean="0"/>
              <a:t> osobe sa samim </a:t>
            </a:r>
            <a:r>
              <a:rPr lang="en-US" dirty="0" err="1" smtClean="0"/>
              <a:t>pocetnim</a:t>
            </a:r>
            <a:r>
              <a:rPr lang="en-US" dirty="0" smtClean="0"/>
              <a:t> </a:t>
            </a:r>
            <a:r>
              <a:rPr lang="en-US" dirty="0" err="1" smtClean="0"/>
              <a:t>problemima</a:t>
            </a:r>
            <a:r>
              <a:rPr lang="en-US" dirty="0" smtClean="0"/>
              <a:t> pa kao takvi nisu zapravo imali </a:t>
            </a:r>
            <a:r>
              <a:rPr lang="en-US" dirty="0" err="1" smtClean="0"/>
              <a:t>stvarnih</a:t>
            </a:r>
            <a:r>
              <a:rPr lang="en-US" dirty="0" smtClean="0"/>
              <a:t> problema u </a:t>
            </a:r>
            <a:r>
              <a:rPr lang="en-US" dirty="0" err="1" smtClean="0"/>
              <a:t>funkcioniranju</a:t>
            </a:r>
            <a:r>
              <a:rPr lang="en-US" dirty="0" smtClean="0"/>
              <a:t> u svakodnevnom </a:t>
            </a:r>
            <a:r>
              <a:rPr lang="en-US" dirty="0" err="1" smtClean="0"/>
              <a:t>zivotu</a:t>
            </a:r>
            <a:r>
              <a:rPr lang="en-US" dirty="0" smtClean="0"/>
              <a:t>. </a:t>
            </a:r>
            <a:r>
              <a:rPr lang="en-US" dirty="0" err="1" smtClean="0"/>
              <a:t>Posljedicno</a:t>
            </a:r>
            <a:r>
              <a:rPr lang="en-US" dirty="0" smtClean="0"/>
              <a:t> ocjena QL koje su </a:t>
            </a:r>
            <a:r>
              <a:rPr lang="en-US" dirty="0" err="1" smtClean="0"/>
              <a:t>prenosili</a:t>
            </a:r>
            <a:r>
              <a:rPr lang="en-US" dirty="0" smtClean="0"/>
              <a:t> u upitnik nije </a:t>
            </a:r>
            <a:r>
              <a:rPr lang="en-US" dirty="0" err="1" smtClean="0"/>
              <a:t>odrazavala</a:t>
            </a:r>
            <a:r>
              <a:rPr lang="en-US" dirty="0" smtClean="0"/>
              <a:t> </a:t>
            </a:r>
            <a:r>
              <a:rPr lang="en-US" dirty="0" err="1" smtClean="0"/>
              <a:t>stvarnu</a:t>
            </a:r>
            <a:r>
              <a:rPr lang="en-US" dirty="0" smtClean="0"/>
              <a:t> </a:t>
            </a:r>
            <a:r>
              <a:rPr lang="en-US" dirty="0" err="1" smtClean="0"/>
              <a:t>situaciju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6194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Ogranicenja</a:t>
            </a:r>
            <a:r>
              <a:rPr lang="en-US" dirty="0" smtClean="0"/>
              <a:t> vezana uz ovaj pregled su sto nisu </a:t>
            </a:r>
            <a:r>
              <a:rPr lang="en-US" dirty="0" err="1" smtClean="0"/>
              <a:t>uzeta</a:t>
            </a:r>
            <a:r>
              <a:rPr lang="en-US" dirty="0" smtClean="0"/>
              <a:t> </a:t>
            </a:r>
            <a:r>
              <a:rPr lang="en-US" dirty="0" err="1" smtClean="0"/>
              <a:t>istrazivanja</a:t>
            </a:r>
            <a:r>
              <a:rPr lang="en-US" dirty="0" smtClean="0"/>
              <a:t> koja su ne-engleskog </a:t>
            </a:r>
            <a:r>
              <a:rPr lang="en-US" dirty="0" err="1" smtClean="0"/>
              <a:t>jezicnog</a:t>
            </a:r>
            <a:r>
              <a:rPr lang="en-US" dirty="0" smtClean="0"/>
              <a:t> </a:t>
            </a:r>
            <a:r>
              <a:rPr lang="en-US" dirty="0" err="1" smtClean="0"/>
              <a:t>podrucja</a:t>
            </a:r>
            <a:r>
              <a:rPr lang="en-US" dirty="0" smtClean="0"/>
              <a:t> </a:t>
            </a:r>
            <a:r>
              <a:rPr lang="en-US" dirty="0" err="1" smtClean="0"/>
              <a:t>iako</a:t>
            </a:r>
            <a:r>
              <a:rPr lang="en-US" dirty="0" smtClean="0"/>
              <a:t> takva postoje.  </a:t>
            </a:r>
          </a:p>
          <a:p>
            <a:r>
              <a:rPr lang="en-US" dirty="0" smtClean="0"/>
              <a:t>Poznato je da </a:t>
            </a:r>
            <a:r>
              <a:rPr lang="en-US" dirty="0" err="1" smtClean="0"/>
              <a:t>vjezbanje</a:t>
            </a:r>
            <a:r>
              <a:rPr lang="en-US" dirty="0" smtClean="0"/>
              <a:t> pridonosi ukupnom </a:t>
            </a:r>
            <a:r>
              <a:rPr lang="en-US" dirty="0" err="1" smtClean="0"/>
              <a:t>zdravlju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ima </a:t>
            </a:r>
            <a:r>
              <a:rPr lang="en-US" dirty="0" err="1" smtClean="0"/>
              <a:t>sireg</a:t>
            </a:r>
            <a:r>
              <a:rPr lang="en-US" dirty="0" smtClean="0"/>
              <a:t> </a:t>
            </a:r>
            <a:r>
              <a:rPr lang="en-US" dirty="0" err="1" smtClean="0"/>
              <a:t>utjecaja</a:t>
            </a:r>
            <a:r>
              <a:rPr lang="en-US" dirty="0" smtClean="0"/>
              <a:t> od samog </a:t>
            </a:r>
            <a:r>
              <a:rPr lang="en-US" dirty="0" err="1" smtClean="0"/>
              <a:t>artritisa</a:t>
            </a:r>
            <a:r>
              <a:rPr lang="en-US" dirty="0" smtClean="0"/>
              <a:t>, stoga ovaj pregled vjerojatno </a:t>
            </a:r>
            <a:r>
              <a:rPr lang="en-US" dirty="0" err="1" smtClean="0"/>
              <a:t>podcjenjuje</a:t>
            </a:r>
            <a:r>
              <a:rPr lang="en-US" dirty="0" smtClean="0"/>
              <a:t> utjecaj </a:t>
            </a:r>
            <a:r>
              <a:rPr lang="en-US" dirty="0" err="1" smtClean="0"/>
              <a:t>vjezbanja</a:t>
            </a:r>
            <a:r>
              <a:rPr lang="en-US" dirty="0" smtClean="0"/>
              <a:t> na osobe s </a:t>
            </a:r>
            <a:r>
              <a:rPr lang="en-US" dirty="0" err="1" smtClean="0"/>
              <a:t>artritisom</a:t>
            </a:r>
            <a:r>
              <a:rPr lang="en-US" dirty="0" smtClean="0"/>
              <a:t> koljena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52564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Zaključak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dirty="0" smtClean="0"/>
              <a:t>Program </a:t>
            </a:r>
            <a:r>
              <a:rPr lang="en-US" dirty="0" err="1" smtClean="0"/>
              <a:t>vjezbanja</a:t>
            </a:r>
            <a:r>
              <a:rPr lang="en-US" dirty="0" smtClean="0"/>
              <a:t> </a:t>
            </a:r>
            <a:r>
              <a:rPr lang="en-US" dirty="0" err="1" smtClean="0"/>
              <a:t>pomaze</a:t>
            </a:r>
            <a:r>
              <a:rPr lang="en-US" dirty="0" smtClean="0"/>
              <a:t> osobama od OA koljena kroz smanjenje boli, </a:t>
            </a:r>
            <a:r>
              <a:rPr lang="en-US" dirty="0" err="1" smtClean="0"/>
              <a:t>poboljsanje</a:t>
            </a:r>
            <a:r>
              <a:rPr lang="en-US" dirty="0" smtClean="0"/>
              <a:t> funkcije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poboljsanje</a:t>
            </a:r>
            <a:r>
              <a:rPr lang="en-US" dirty="0" smtClean="0"/>
              <a:t> QL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7688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Osteoartritis 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4032448" cy="4572000"/>
          </a:xfrm>
        </p:spPr>
        <p:txBody>
          <a:bodyPr>
            <a:normAutofit/>
          </a:bodyPr>
          <a:lstStyle/>
          <a:p>
            <a:r>
              <a:rPr lang="hr-HR" sz="2400" dirty="0" smtClean="0"/>
              <a:t>Najčešća reumatska bolest</a:t>
            </a:r>
          </a:p>
          <a:p>
            <a:endParaRPr lang="hr-HR" sz="2400" dirty="0" smtClean="0"/>
          </a:p>
          <a:p>
            <a:r>
              <a:rPr lang="hr-HR" sz="2400" dirty="0" smtClean="0"/>
              <a:t>Zglobna hrskavica i subhondralna kost</a:t>
            </a:r>
          </a:p>
          <a:p>
            <a:endParaRPr lang="hr-HR" sz="2400" dirty="0" smtClean="0"/>
          </a:p>
          <a:p>
            <a:r>
              <a:rPr lang="hr-HR" sz="2400" dirty="0" smtClean="0"/>
              <a:t>Bol i poteškoće u obavljanju ADŽ</a:t>
            </a:r>
          </a:p>
          <a:p>
            <a:endParaRPr lang="hr-HR" sz="2400" dirty="0"/>
          </a:p>
          <a:p>
            <a:endParaRPr lang="hr-HR" sz="2400" dirty="0" smtClean="0"/>
          </a:p>
          <a:p>
            <a:endParaRPr lang="hr-HR" sz="2400" dirty="0"/>
          </a:p>
        </p:txBody>
      </p:sp>
      <p:pic>
        <p:nvPicPr>
          <p:cNvPr id="6" name="Picture 5" descr="Normal-Knee-OA-Kn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1916832"/>
            <a:ext cx="4243319" cy="36518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Terapijske vježbe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Ciljane aktivnosti</a:t>
            </a:r>
          </a:p>
          <a:p>
            <a:r>
              <a:rPr lang="hr-HR" sz="2800" dirty="0" smtClean="0"/>
              <a:t>Cilj </a:t>
            </a:r>
            <a:r>
              <a:rPr lang="hr-HR" sz="2800" dirty="0" smtClean="0">
                <a:sym typeface="Wingdings" pitchFamily="2" charset="2"/>
              </a:rPr>
              <a:t> </a:t>
            </a:r>
            <a:r>
              <a:rPr lang="hr-HR" sz="2800" dirty="0" smtClean="0">
                <a:latin typeface="Calibri"/>
                <a:sym typeface="Wingdings" pitchFamily="2" charset="2"/>
              </a:rPr>
              <a:t>↑</a:t>
            </a:r>
            <a:r>
              <a:rPr lang="hr-HR" sz="2800" dirty="0">
                <a:sym typeface="Wingdings" pitchFamily="2" charset="2"/>
              </a:rPr>
              <a:t>neuromišićne kontrole</a:t>
            </a:r>
            <a:endParaRPr lang="hr-HR" sz="2800" dirty="0" smtClean="0">
              <a:latin typeface="Calibri"/>
              <a:sym typeface="Wingdings" pitchFamily="2" charset="2"/>
            </a:endParaRPr>
          </a:p>
          <a:p>
            <a:pPr marL="1656000">
              <a:buNone/>
            </a:pPr>
            <a:r>
              <a:rPr lang="hr-HR" sz="2800" dirty="0" smtClean="0">
                <a:latin typeface="Calibri"/>
                <a:sym typeface="Wingdings" pitchFamily="2" charset="2"/>
              </a:rPr>
              <a:t> </a:t>
            </a:r>
            <a:r>
              <a:rPr lang="hr-HR" sz="2800" dirty="0">
                <a:sym typeface="Wingdings" pitchFamily="2" charset="2"/>
              </a:rPr>
              <a:t>opsega pokreta</a:t>
            </a:r>
          </a:p>
          <a:p>
            <a:pPr marL="1656000">
              <a:buNone/>
            </a:pPr>
            <a:r>
              <a:rPr lang="hr-HR" sz="2800" dirty="0">
                <a:sym typeface="Wingdings" pitchFamily="2" charset="2"/>
              </a:rPr>
              <a:t>aerobne kondicije</a:t>
            </a:r>
            <a:endParaRPr lang="hr-HR" sz="2800" dirty="0" smtClean="0">
              <a:latin typeface="Calibri"/>
              <a:sym typeface="Wingdings" pitchFamily="2" charset="2"/>
            </a:endParaRPr>
          </a:p>
          <a:p>
            <a:pPr marL="1656000">
              <a:buNone/>
            </a:pPr>
            <a:r>
              <a:rPr lang="hr-HR" sz="2800" b="1" dirty="0" smtClean="0">
                <a:sym typeface="Wingdings" pitchFamily="2" charset="2"/>
              </a:rPr>
              <a:t>mišićne snage </a:t>
            </a:r>
            <a:r>
              <a:rPr lang="hr-HR" sz="2800" dirty="0" smtClean="0">
                <a:sym typeface="Wingdings" pitchFamily="2" charset="2"/>
              </a:rPr>
              <a:t></a:t>
            </a:r>
            <a:r>
              <a:rPr lang="hr-HR" sz="2800" b="1" dirty="0" smtClean="0">
                <a:sym typeface="Wingdings" pitchFamily="2" charset="2"/>
              </a:rPr>
              <a:t>  </a:t>
            </a:r>
          </a:p>
          <a:p>
            <a:pPr marL="1656000">
              <a:buNone/>
            </a:pPr>
            <a:endParaRPr lang="hr-HR" sz="2800" b="1" dirty="0">
              <a:latin typeface="Calibri"/>
              <a:sym typeface="Wingdings" pitchFamily="2" charset="2"/>
            </a:endParaRPr>
          </a:p>
          <a:p>
            <a:pPr marL="1656000">
              <a:buNone/>
            </a:pPr>
            <a:endParaRPr lang="hr-HR" sz="2800" dirty="0" smtClean="0">
              <a:latin typeface="Calibri"/>
              <a:sym typeface="Wingdings" pitchFamily="2" charset="2"/>
            </a:endParaRPr>
          </a:p>
          <a:p>
            <a:r>
              <a:rPr lang="hr-HR" sz="2800" dirty="0" smtClean="0">
                <a:latin typeface="Calibri"/>
                <a:sym typeface="Wingdings" pitchFamily="2" charset="2"/>
              </a:rPr>
              <a:t>Ograničavajući čimbenik  bol</a:t>
            </a:r>
          </a:p>
          <a:p>
            <a:endParaRPr lang="hr-HR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220072" y="3573016"/>
            <a:ext cx="2304256" cy="1200329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-bol</a:t>
            </a:r>
          </a:p>
          <a:p>
            <a:r>
              <a:rPr lang="hr-HR" dirty="0" smtClean="0"/>
              <a:t>-funkcija</a:t>
            </a:r>
          </a:p>
          <a:p>
            <a:r>
              <a:rPr lang="hr-HR" dirty="0" smtClean="0"/>
              <a:t>-biomehanika</a:t>
            </a:r>
          </a:p>
          <a:p>
            <a:r>
              <a:rPr lang="hr-HR" dirty="0" smtClean="0"/>
              <a:t>-odgađa progresiju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 sustavnog pregleda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7624" y="2132856"/>
            <a:ext cx="6552728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2800" dirty="0" smtClean="0"/>
              <a:t>Utvrditi korist terapeutskih vježbi kod ljudi s OA koljena u smislu smanjenja boli i poboljšanja funkcije.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Metode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153400" cy="4495800"/>
          </a:xfrm>
        </p:spPr>
        <p:txBody>
          <a:bodyPr>
            <a:normAutofit/>
          </a:bodyPr>
          <a:lstStyle/>
          <a:p>
            <a:r>
              <a:rPr lang="hr-HR" sz="2400" dirty="0" smtClean="0"/>
              <a:t>Randomizirane i kvazi-randomizirane kontrolirane studije na engleskom jeziku</a:t>
            </a:r>
          </a:p>
          <a:p>
            <a:endParaRPr lang="hr-HR" sz="2400" dirty="0" smtClean="0"/>
          </a:p>
          <a:p>
            <a:r>
              <a:rPr lang="hr-HR" sz="2400" dirty="0" smtClean="0"/>
              <a:t>Usporedba kontrolne i pokusne skupine</a:t>
            </a:r>
          </a:p>
          <a:p>
            <a:endParaRPr lang="hr-HR" sz="2400" dirty="0" smtClean="0"/>
          </a:p>
          <a:p>
            <a:r>
              <a:rPr lang="hr-HR" sz="2400" dirty="0" smtClean="0"/>
              <a:t>Svaka studija je morala uključiti procjenu barem jednog od sljedećih kriterija: bol u koljenu, funkciju i kvalitetu života</a:t>
            </a:r>
          </a:p>
          <a:p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hr-HR" sz="2400" dirty="0" smtClean="0"/>
              <a:t>5 elektroničkih baza od početka do svibnja 2015.g</a:t>
            </a:r>
          </a:p>
          <a:p>
            <a:endParaRPr lang="hr-HR" sz="2400" dirty="0" smtClean="0"/>
          </a:p>
          <a:p>
            <a:r>
              <a:rPr lang="hr-HR" sz="2400" dirty="0" smtClean="0"/>
              <a:t>3 tima dvaju autora neovisno su pretraživali studije i izvlačili podatke te procjenjivali rizik pristranosti</a:t>
            </a:r>
          </a:p>
          <a:p>
            <a:endParaRPr lang="hr-HR" sz="2400" dirty="0" smtClean="0"/>
          </a:p>
          <a:p>
            <a:r>
              <a:rPr lang="hr-HR" sz="2400" dirty="0" smtClean="0"/>
              <a:t>Svaki potencijalni izvor pristranosti ocijenjen je kao “nizak”, “srednji” ili “visok”</a:t>
            </a:r>
          </a:p>
          <a:p>
            <a:endParaRPr lang="hr-HR" sz="2400" dirty="0" smtClean="0"/>
          </a:p>
          <a:p>
            <a:r>
              <a:rPr lang="hr-HR" sz="2400" dirty="0" smtClean="0"/>
              <a:t>Razne kontinuirane skale za procjenu </a:t>
            </a:r>
            <a:r>
              <a:rPr lang="hr-HR" sz="2400" b="1" dirty="0" smtClean="0"/>
              <a:t>boli</a:t>
            </a:r>
            <a:r>
              <a:rPr lang="hr-HR" sz="2400" dirty="0" smtClean="0"/>
              <a:t>, </a:t>
            </a:r>
            <a:r>
              <a:rPr lang="hr-HR" sz="2400" b="1" dirty="0" smtClean="0"/>
              <a:t>funkcije</a:t>
            </a:r>
            <a:r>
              <a:rPr lang="hr-HR" sz="2400" dirty="0" smtClean="0"/>
              <a:t> i </a:t>
            </a:r>
            <a:r>
              <a:rPr lang="hr-HR" sz="2400" b="1" dirty="0" smtClean="0"/>
              <a:t>kvalitete života </a:t>
            </a:r>
          </a:p>
          <a:p>
            <a:endParaRPr lang="hr-HR" sz="2400" b="1" dirty="0" smtClean="0"/>
          </a:p>
          <a:p>
            <a:r>
              <a:rPr lang="hr-HR" sz="2400" dirty="0" smtClean="0"/>
              <a:t>Standardizirane srednje razlike – za procjenu učinka terapije na kraju tretmana</a:t>
            </a:r>
          </a:p>
          <a:p>
            <a:pPr>
              <a:buNone/>
            </a:pPr>
            <a:r>
              <a:rPr lang="hr-HR" sz="2400" dirty="0" smtClean="0"/>
              <a:t> 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8280920" cy="5616624"/>
          </a:xfrm>
        </p:spPr>
        <p:txBody>
          <a:bodyPr>
            <a:normAutofit/>
          </a:bodyPr>
          <a:lstStyle/>
          <a:p>
            <a:r>
              <a:rPr lang="hr-HR" sz="2400" dirty="0" smtClean="0"/>
              <a:t>Utjecaj heterogenosti na rezultate meta-analize kvantificiran je I</a:t>
            </a:r>
            <a:r>
              <a:rPr lang="hr-HR" sz="2400" baseline="30000" dirty="0" smtClean="0"/>
              <a:t>2 </a:t>
            </a:r>
            <a:r>
              <a:rPr lang="hr-HR" sz="2400" dirty="0" smtClean="0"/>
              <a:t> statističkim testom</a:t>
            </a:r>
          </a:p>
          <a:p>
            <a:r>
              <a:rPr lang="hr-HR" sz="2400" dirty="0" smtClean="0"/>
              <a:t>opisuje postotak varijabilnosti u procjeni učinka: </a:t>
            </a:r>
          </a:p>
          <a:p>
            <a:pPr lvl="1">
              <a:buFont typeface="Wingdings" pitchFamily="2" charset="2"/>
              <a:buChar char="§"/>
            </a:pPr>
            <a:r>
              <a:rPr lang="hr-HR" sz="2400" dirty="0" smtClean="0"/>
              <a:t>30-60% srednja heterogenost</a:t>
            </a:r>
          </a:p>
          <a:p>
            <a:pPr lvl="1">
              <a:buFont typeface="Wingdings" pitchFamily="2" charset="2"/>
              <a:buChar char="§"/>
            </a:pPr>
            <a:r>
              <a:rPr lang="hr-HR" sz="2400" dirty="0" smtClean="0"/>
              <a:t>&gt;50%  bitna heterogenost</a:t>
            </a:r>
          </a:p>
          <a:p>
            <a:pPr lvl="1">
              <a:buNone/>
            </a:pPr>
            <a:endParaRPr lang="hr-HR" sz="2400" dirty="0" smtClean="0"/>
          </a:p>
          <a:p>
            <a:r>
              <a:rPr lang="hr-HR" sz="2400" dirty="0" smtClean="0"/>
              <a:t>Provedene su podskupine analize kako bi se utvrdila  održivost učinka liječenja kao i utjecaj sadržaja vježbi, broja susreta licem u lice te način tertmana na veličinu učinka.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360</TotalTime>
  <Words>766</Words>
  <Application>Microsoft Office PowerPoint</Application>
  <PresentationFormat>On-screen Show (4:3)</PresentationFormat>
  <Paragraphs>92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Median</vt:lpstr>
      <vt:lpstr>Vježbe za osteoartritis koljena: Cohrane sustavni pregled</vt:lpstr>
      <vt:lpstr>Uvod</vt:lpstr>
      <vt:lpstr>Osteoartritis </vt:lpstr>
      <vt:lpstr>Terapijske vježbe</vt:lpstr>
      <vt:lpstr>Cilj sustavnog pregleda</vt:lpstr>
      <vt:lpstr>Metode </vt:lpstr>
      <vt:lpstr>Slide 7</vt:lpstr>
      <vt:lpstr>Slide 8</vt:lpstr>
      <vt:lpstr>Slide 9</vt:lpstr>
      <vt:lpstr>Rezultati </vt:lpstr>
      <vt:lpstr>Slide 11</vt:lpstr>
      <vt:lpstr>Program terapijskih vježbi </vt:lpstr>
      <vt:lpstr>Slide 13</vt:lpstr>
      <vt:lpstr>Slide 14</vt:lpstr>
      <vt:lpstr>Slide 15</vt:lpstr>
      <vt:lpstr>Slide 16</vt:lpstr>
      <vt:lpstr>Rasprava </vt:lpstr>
      <vt:lpstr>Slide 18</vt:lpstr>
      <vt:lpstr>Slide 19</vt:lpstr>
      <vt:lpstr>Slide 20</vt:lpstr>
      <vt:lpstr>Slide 21</vt:lpstr>
      <vt:lpstr>Zaključak 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Vježba za osteoartritis koljena: Cohrane sustavni pregled</dc:title>
  <dc:creator>Višić</dc:creator>
  <cp:lastModifiedBy>Poljicanin</cp:lastModifiedBy>
  <cp:revision>37</cp:revision>
  <dcterms:created xsi:type="dcterms:W3CDTF">2016-02-29T14:20:03Z</dcterms:created>
  <dcterms:modified xsi:type="dcterms:W3CDTF">2016-03-04T12:03:23Z</dcterms:modified>
</cp:coreProperties>
</file>