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81" r:id="rId11"/>
    <p:sldId id="260" r:id="rId12"/>
    <p:sldId id="275" r:id="rId13"/>
    <p:sldId id="277" r:id="rId14"/>
    <p:sldId id="282" r:id="rId15"/>
    <p:sldId id="261" r:id="rId16"/>
    <p:sldId id="278" r:id="rId17"/>
    <p:sldId id="279" r:id="rId18"/>
    <p:sldId id="280" r:id="rId19"/>
    <p:sldId id="263" r:id="rId20"/>
    <p:sldId id="264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78" d="100"/>
          <a:sy n="78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3338-2EA9-41D4-8D76-C042991696C5}" type="datetimeFigureOut">
              <a:rPr lang="hr-HR" smtClean="0"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0470-06C2-4831-9B4B-F135572491D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Outcome, General, and Symptom-Specific Quality of Life After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Types of Parotid Resection</a:t>
            </a: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83968" y="5105400"/>
            <a:ext cx="6400800" cy="1752600"/>
          </a:xfrm>
        </p:spPr>
        <p:txBody>
          <a:bodyPr>
            <a:normAutofit/>
          </a:bodyPr>
          <a:lstStyle/>
          <a:p>
            <a:r>
              <a:rPr lang="hr-HR" sz="1800" dirty="0" smtClean="0"/>
              <a:t>Matea Milardović</a:t>
            </a:r>
          </a:p>
          <a:p>
            <a:r>
              <a:rPr lang="hr-HR" sz="1800" dirty="0" err="1" smtClean="0"/>
              <a:t>III.Godina</a:t>
            </a:r>
            <a:r>
              <a:rPr lang="hr-HR" sz="1800" dirty="0" smtClean="0"/>
              <a:t> </a:t>
            </a:r>
            <a:br>
              <a:rPr lang="hr-HR" sz="1800" dirty="0" smtClean="0"/>
            </a:br>
            <a:r>
              <a:rPr lang="hr-HR" sz="1800" dirty="0" smtClean="0"/>
              <a:t>Dentalna medicina</a:t>
            </a:r>
          </a:p>
          <a:p>
            <a:r>
              <a:rPr lang="hr-HR" sz="1800" dirty="0" smtClean="0"/>
              <a:t>MEFST</a:t>
            </a: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23528" y="18864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Pain in the area of operations and/or face</a:t>
            </a:r>
          </a:p>
          <a:p>
            <a:r>
              <a:rPr lang="en-US" dirty="0" smtClean="0"/>
              <a:t>2. Sensory impairment in the area of operations and/or neck</a:t>
            </a:r>
          </a:p>
          <a:p>
            <a:r>
              <a:rPr lang="en-US" dirty="0" smtClean="0"/>
              <a:t>3. Abnormality of the scar</a:t>
            </a:r>
          </a:p>
          <a:p>
            <a:r>
              <a:rPr lang="en-US" dirty="0" smtClean="0"/>
              <a:t>4. Changed appearance due to facial nerve paralysis</a:t>
            </a:r>
          </a:p>
          <a:p>
            <a:r>
              <a:rPr lang="en-US" dirty="0" smtClean="0"/>
              <a:t>5. Changed appearance due to resection of the parotid gland</a:t>
            </a:r>
          </a:p>
          <a:p>
            <a:r>
              <a:rPr lang="en-US" dirty="0" smtClean="0"/>
              <a:t>(tissue loss)</a:t>
            </a:r>
          </a:p>
          <a:p>
            <a:r>
              <a:rPr lang="en-US" dirty="0" smtClean="0"/>
              <a:t>6. Perspiration in the area of operations (particularly at dinner)</a:t>
            </a:r>
          </a:p>
          <a:p>
            <a:r>
              <a:rPr lang="en-US" dirty="0" smtClean="0"/>
              <a:t>7. Dryness of mouth as impact of the operation</a:t>
            </a:r>
          </a:p>
          <a:p>
            <a:r>
              <a:rPr lang="en-US" dirty="0" smtClean="0"/>
              <a:t>8. I have fear of revision surgery</a:t>
            </a:r>
          </a:p>
          <a:p>
            <a:endParaRPr lang="hr-HR" dirty="0" smtClean="0"/>
          </a:p>
          <a:p>
            <a:r>
              <a:rPr lang="en-US" dirty="0" smtClean="0"/>
              <a:t>0 </a:t>
            </a:r>
            <a:r>
              <a:rPr lang="hr-HR" dirty="0"/>
              <a:t>-</a:t>
            </a:r>
            <a:r>
              <a:rPr lang="en-US" dirty="0" smtClean="0"/>
              <a:t> no problem, 1 </a:t>
            </a:r>
            <a:r>
              <a:rPr lang="hr-HR" dirty="0" smtClean="0"/>
              <a:t>-</a:t>
            </a:r>
            <a:r>
              <a:rPr lang="en-US" dirty="0" smtClean="0"/>
              <a:t>very small problem, 2</a:t>
            </a:r>
            <a:r>
              <a:rPr lang="hr-HR" dirty="0" smtClean="0"/>
              <a:t>-</a:t>
            </a:r>
            <a:r>
              <a:rPr lang="en-US" dirty="0" smtClean="0"/>
              <a:t>small</a:t>
            </a:r>
          </a:p>
          <a:p>
            <a:r>
              <a:rPr lang="en-US" dirty="0" smtClean="0"/>
              <a:t>problem, 3 </a:t>
            </a:r>
            <a:r>
              <a:rPr lang="hr-HR" dirty="0" smtClean="0"/>
              <a:t>-</a:t>
            </a:r>
            <a:r>
              <a:rPr lang="en-US" dirty="0" smtClean="0"/>
              <a:t> moderate problem, 4 </a:t>
            </a:r>
            <a:r>
              <a:rPr lang="hr-HR" dirty="0" smtClean="0"/>
              <a:t>-</a:t>
            </a:r>
            <a:r>
              <a:rPr lang="en-US" dirty="0" smtClean="0"/>
              <a:t> severe problem, 5 </a:t>
            </a:r>
            <a:r>
              <a:rPr lang="hr-HR" dirty="0" smtClean="0"/>
              <a:t>-</a:t>
            </a:r>
            <a:endParaRPr lang="en-US" dirty="0" smtClean="0"/>
          </a:p>
          <a:p>
            <a:r>
              <a:rPr lang="en-US" dirty="0" smtClean="0"/>
              <a:t>it cannot be worse</a:t>
            </a:r>
          </a:p>
          <a:p>
            <a:endParaRPr lang="hr-HR" dirty="0" smtClean="0"/>
          </a:p>
          <a:p>
            <a:r>
              <a:rPr lang="en-US" dirty="0" smtClean="0"/>
              <a:t>29. How would you rate the impact of the parotid surgery/or</a:t>
            </a:r>
          </a:p>
          <a:p>
            <a:r>
              <a:rPr lang="en-US" dirty="0" smtClean="0"/>
              <a:t>whole therapy on your overall health during the past week?</a:t>
            </a:r>
          </a:p>
          <a:p>
            <a:r>
              <a:rPr lang="en-US" dirty="0" smtClean="0"/>
              <a:t>30. How would you rate the impact of the parotid surgery/or</a:t>
            </a:r>
          </a:p>
          <a:p>
            <a:r>
              <a:rPr lang="en-US" dirty="0" smtClean="0"/>
              <a:t>whole therapy on your overall quality of life during the past</a:t>
            </a:r>
          </a:p>
          <a:p>
            <a:r>
              <a:rPr lang="en-US" dirty="0" smtClean="0"/>
              <a:t>week?</a:t>
            </a:r>
          </a:p>
          <a:p>
            <a:r>
              <a:rPr lang="en-US" dirty="0" smtClean="0"/>
              <a:t>Very poor </a:t>
            </a:r>
            <a:r>
              <a:rPr lang="en-US" dirty="0" smtClean="0"/>
              <a:t>1 2 3 4 5 6 7 Excellent</a:t>
            </a:r>
          </a:p>
          <a:p>
            <a:r>
              <a:rPr lang="en-US" dirty="0" smtClean="0"/>
              <a:t>How would you rate your satisfaction with the aesthetic outcome</a:t>
            </a:r>
          </a:p>
          <a:p>
            <a:r>
              <a:rPr lang="en-US" dirty="0" smtClean="0"/>
              <a:t>of the operation?</a:t>
            </a:r>
          </a:p>
          <a:p>
            <a:r>
              <a:rPr lang="en-US" dirty="0" smtClean="0"/>
              <a:t>0</a:t>
            </a:r>
            <a:r>
              <a:rPr lang="hr-HR" dirty="0" smtClean="0"/>
              <a:t>-</a:t>
            </a:r>
            <a:r>
              <a:rPr lang="en-US" dirty="0" smtClean="0"/>
              <a:t>normal or very good, 1–3 </a:t>
            </a:r>
            <a:r>
              <a:rPr lang="hr-HR" dirty="0" smtClean="0"/>
              <a:t>-</a:t>
            </a:r>
            <a:r>
              <a:rPr lang="en-US" dirty="0" smtClean="0"/>
              <a:t>good, 4–6 </a:t>
            </a:r>
            <a:r>
              <a:rPr lang="hr-HR" dirty="0" smtClean="0"/>
              <a:t>-</a:t>
            </a:r>
            <a:r>
              <a:rPr lang="en-US" dirty="0" smtClean="0"/>
              <a:t>average, –9 </a:t>
            </a:r>
            <a:r>
              <a:rPr lang="hr-HR" dirty="0" smtClean="0"/>
              <a:t>-</a:t>
            </a:r>
            <a:endParaRPr lang="en-US" dirty="0" smtClean="0"/>
          </a:p>
          <a:p>
            <a:r>
              <a:rPr lang="en-US" dirty="0" smtClean="0"/>
              <a:t>poor, 10 </a:t>
            </a:r>
            <a:r>
              <a:rPr lang="hr-HR" dirty="0" smtClean="0"/>
              <a:t>-</a:t>
            </a:r>
            <a:r>
              <a:rPr lang="en-US" dirty="0" smtClean="0"/>
              <a:t> intolerable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267744" y="332656"/>
            <a:ext cx="3456384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267744" y="332656"/>
            <a:ext cx="3456384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2195736" y="1484784"/>
            <a:ext cx="381642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800" dirty="0" err="1" smtClean="0"/>
              <a:t>Paroidektomija</a:t>
            </a:r>
            <a:r>
              <a:rPr lang="hr-HR" sz="2800" dirty="0" smtClean="0"/>
              <a:t> – mali utjecaj na generalni QOL </a:t>
            </a:r>
            <a:endParaRPr lang="hr-H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267744" y="332656"/>
            <a:ext cx="3456384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195736" y="1484784"/>
            <a:ext cx="381642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800" dirty="0" err="1" smtClean="0"/>
              <a:t>Paroidektomija</a:t>
            </a:r>
            <a:r>
              <a:rPr lang="hr-HR" sz="2800" dirty="0" smtClean="0"/>
              <a:t> – mali utjecaj na generalni QOL </a:t>
            </a:r>
            <a:endParaRPr lang="hr-HR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835696" y="3068960"/>
            <a:ext cx="4464496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800" dirty="0" err="1" smtClean="0"/>
              <a:t>Hipoestezija</a:t>
            </a:r>
            <a:r>
              <a:rPr lang="hr-HR" sz="2800" dirty="0" smtClean="0"/>
              <a:t>, </a:t>
            </a:r>
            <a:r>
              <a:rPr lang="hr-HR" sz="2800" dirty="0" err="1" smtClean="0"/>
              <a:t>dizestezija</a:t>
            </a:r>
            <a:r>
              <a:rPr lang="hr-HR" sz="2800" dirty="0" smtClean="0"/>
              <a:t>, </a:t>
            </a:r>
            <a:r>
              <a:rPr lang="hr-HR" sz="2800" dirty="0" err="1" smtClean="0"/>
              <a:t>Freyev</a:t>
            </a:r>
            <a:r>
              <a:rPr lang="hr-HR" sz="2800" dirty="0" smtClean="0"/>
              <a:t> sindrom i estetsko nezadovoljstvo – česti</a:t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Utjecaj na generalni i simptom specifični QOL</a:t>
            </a:r>
            <a:endParaRPr lang="hr-H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812360" cy="66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555776" y="260648"/>
            <a:ext cx="34563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Zaključak </a:t>
            </a:r>
            <a:endParaRPr lang="hr-HR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555776" y="260648"/>
            <a:ext cx="34563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Zaključak 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267744" y="1412776"/>
            <a:ext cx="432048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Adekvatna </a:t>
            </a:r>
            <a:r>
              <a:rPr lang="hr-HR" sz="2400" dirty="0" err="1" smtClean="0"/>
              <a:t>parotidna</a:t>
            </a:r>
            <a:r>
              <a:rPr lang="hr-HR" sz="2400" dirty="0" smtClean="0"/>
              <a:t> resekcijska </a:t>
            </a:r>
            <a:r>
              <a:rPr lang="hr-HR" sz="2400" dirty="0" err="1" smtClean="0"/>
              <a:t>tenhika</a:t>
            </a:r>
            <a:endParaRPr lang="hr-H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555776" y="260648"/>
            <a:ext cx="34563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Zaključak 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267744" y="1412776"/>
            <a:ext cx="432048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Adekvatna </a:t>
            </a:r>
            <a:r>
              <a:rPr lang="hr-HR" sz="2400" dirty="0" err="1" smtClean="0"/>
              <a:t>parotidna</a:t>
            </a:r>
            <a:r>
              <a:rPr lang="hr-HR" sz="2400" dirty="0" smtClean="0"/>
              <a:t> resekcijska </a:t>
            </a:r>
            <a:r>
              <a:rPr lang="hr-HR" sz="2400" dirty="0" err="1" smtClean="0"/>
              <a:t>tenhika</a:t>
            </a:r>
            <a:endParaRPr lang="hr-HR" sz="2400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4427984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555776" y="260648"/>
            <a:ext cx="34563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Zaključak 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267744" y="1412776"/>
            <a:ext cx="432048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Adekvatna </a:t>
            </a:r>
            <a:r>
              <a:rPr lang="hr-HR" sz="2400" dirty="0" err="1" smtClean="0"/>
              <a:t>parotidna</a:t>
            </a:r>
            <a:r>
              <a:rPr lang="hr-HR" sz="2400" dirty="0" smtClean="0"/>
              <a:t> resekcijska </a:t>
            </a:r>
            <a:r>
              <a:rPr lang="hr-HR" sz="2400" dirty="0" err="1" smtClean="0"/>
              <a:t>tenhika</a:t>
            </a:r>
            <a:endParaRPr lang="hr-HR" sz="2400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4427984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1475656" y="3284984"/>
            <a:ext cx="597666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Najmanje štetan ishod</a:t>
            </a:r>
            <a:endParaRPr lang="hr-HR" sz="24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755576" y="4797152"/>
            <a:ext cx="799288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Nema      recidiva kod ograničene </a:t>
            </a:r>
            <a:r>
              <a:rPr lang="hr-HR" sz="2400" dirty="0" err="1" smtClean="0"/>
              <a:t>karotidne</a:t>
            </a:r>
            <a:r>
              <a:rPr lang="hr-HR" sz="2400" dirty="0" smtClean="0"/>
              <a:t> resekcije kod </a:t>
            </a:r>
            <a:r>
              <a:rPr lang="hr-HR" sz="2400" dirty="0" err="1" smtClean="0"/>
              <a:t>pleomorfnog</a:t>
            </a:r>
            <a:r>
              <a:rPr lang="hr-HR" sz="2400" dirty="0" smtClean="0"/>
              <a:t> </a:t>
            </a:r>
            <a:r>
              <a:rPr lang="hr-HR" sz="2400" dirty="0" err="1" smtClean="0"/>
              <a:t>adenoma</a:t>
            </a:r>
            <a:r>
              <a:rPr lang="hr-HR" sz="2400" dirty="0" smtClean="0"/>
              <a:t> i </a:t>
            </a:r>
            <a:r>
              <a:rPr lang="hr-HR" sz="2400" dirty="0" err="1" smtClean="0"/>
              <a:t>adenolimfne</a:t>
            </a:r>
            <a:r>
              <a:rPr lang="hr-HR" sz="2400" dirty="0" smtClean="0"/>
              <a:t> ciste </a:t>
            </a:r>
            <a:endParaRPr lang="hr-HR" sz="2400" dirty="0"/>
          </a:p>
        </p:txBody>
      </p:sp>
      <p:sp>
        <p:nvSpPr>
          <p:cNvPr id="8" name="Strelica gore 7"/>
          <p:cNvSpPr/>
          <p:nvPr/>
        </p:nvSpPr>
        <p:spPr>
          <a:xfrm>
            <a:off x="2123728" y="4869160"/>
            <a:ext cx="144016" cy="288032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r-HR" sz="5000" b="1" dirty="0" err="1" smtClean="0"/>
              <a:t>Histopathological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Classification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After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Parotid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Resection</a:t>
            </a:r>
            <a:r>
              <a:rPr lang="hr-HR" sz="5000" b="1" dirty="0"/>
              <a:t> </a:t>
            </a:r>
            <a:r>
              <a:rPr lang="hr-HR" sz="5000" b="1" dirty="0" err="1" smtClean="0"/>
              <a:t>in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Benign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Disease</a:t>
            </a:r>
            <a:r>
              <a:rPr lang="hr-HR" sz="5000" b="1" dirty="0" smtClean="0"/>
              <a:t>.</a:t>
            </a:r>
          </a:p>
          <a:p>
            <a:endParaRPr lang="hr-HR" b="1" i="1" dirty="0" smtClean="0"/>
          </a:p>
          <a:p>
            <a:pPr>
              <a:buNone/>
            </a:pPr>
            <a:r>
              <a:rPr lang="hr-HR" b="1" dirty="0" err="1" smtClean="0"/>
              <a:t>Adenomas</a:t>
            </a:r>
            <a:r>
              <a:rPr lang="hr-HR" b="1" dirty="0" smtClean="0"/>
              <a:t> 265/345 (77%)</a:t>
            </a:r>
          </a:p>
          <a:p>
            <a:pPr>
              <a:buNone/>
            </a:pPr>
            <a:r>
              <a:rPr lang="hr-HR" b="1" dirty="0" err="1" smtClean="0"/>
              <a:t>Cystadenolymphoma</a:t>
            </a:r>
            <a:r>
              <a:rPr lang="hr-HR" b="1" dirty="0" smtClean="0"/>
              <a:t> 167 (48%)</a:t>
            </a:r>
          </a:p>
          <a:p>
            <a:pPr>
              <a:buNone/>
            </a:pPr>
            <a:r>
              <a:rPr lang="hr-HR" b="1" dirty="0" err="1" smtClean="0"/>
              <a:t>Pleomorphic</a:t>
            </a:r>
            <a:r>
              <a:rPr lang="hr-HR" b="1" dirty="0" smtClean="0"/>
              <a:t> </a:t>
            </a:r>
            <a:r>
              <a:rPr lang="hr-HR" b="1" dirty="0" err="1" smtClean="0"/>
              <a:t>adenoma</a:t>
            </a:r>
            <a:r>
              <a:rPr lang="hr-HR" b="1" dirty="0" smtClean="0"/>
              <a:t> 80 (23%)</a:t>
            </a:r>
          </a:p>
          <a:p>
            <a:r>
              <a:rPr lang="hr-HR" i="1" dirty="0" err="1" smtClean="0"/>
              <a:t>Basal</a:t>
            </a:r>
            <a:r>
              <a:rPr lang="hr-HR" i="1" dirty="0" smtClean="0"/>
              <a:t> </a:t>
            </a:r>
            <a:r>
              <a:rPr lang="hr-HR" i="1" dirty="0" err="1" smtClean="0"/>
              <a:t>cell</a:t>
            </a:r>
            <a:r>
              <a:rPr lang="hr-HR" i="1" dirty="0" smtClean="0"/>
              <a:t> </a:t>
            </a:r>
            <a:r>
              <a:rPr lang="hr-HR" i="1" dirty="0" err="1" smtClean="0"/>
              <a:t>adenoma</a:t>
            </a:r>
            <a:r>
              <a:rPr lang="hr-HR" i="1" dirty="0" smtClean="0"/>
              <a:t> 10</a:t>
            </a:r>
          </a:p>
          <a:p>
            <a:r>
              <a:rPr lang="hr-HR" i="1" dirty="0" err="1" smtClean="0"/>
              <a:t>Oncocytoma</a:t>
            </a:r>
            <a:r>
              <a:rPr lang="hr-HR" i="1" dirty="0" smtClean="0"/>
              <a:t> 8</a:t>
            </a:r>
          </a:p>
          <a:p>
            <a:endParaRPr lang="hr-HR" b="1" dirty="0" smtClean="0"/>
          </a:p>
          <a:p>
            <a:pPr>
              <a:buNone/>
            </a:pPr>
            <a:r>
              <a:rPr lang="hr-HR" b="1" dirty="0" err="1" smtClean="0"/>
              <a:t>Cysts</a:t>
            </a:r>
            <a:r>
              <a:rPr lang="hr-HR" b="1" dirty="0" smtClean="0"/>
              <a:t> 26 (8%)</a:t>
            </a:r>
          </a:p>
          <a:p>
            <a:r>
              <a:rPr lang="hr-HR" i="1" dirty="0" err="1" smtClean="0"/>
              <a:t>Retention</a:t>
            </a:r>
            <a:r>
              <a:rPr lang="hr-HR" i="1" dirty="0" smtClean="0"/>
              <a:t> </a:t>
            </a:r>
            <a:r>
              <a:rPr lang="hr-HR" i="1" dirty="0" err="1" smtClean="0"/>
              <a:t>cyst</a:t>
            </a:r>
            <a:r>
              <a:rPr lang="hr-HR" i="1" dirty="0" smtClean="0"/>
              <a:t> 12</a:t>
            </a:r>
          </a:p>
          <a:p>
            <a:r>
              <a:rPr lang="hr-HR" i="1" dirty="0" err="1" smtClean="0"/>
              <a:t>Salivatory</a:t>
            </a:r>
            <a:r>
              <a:rPr lang="hr-HR" i="1" dirty="0" smtClean="0"/>
              <a:t> </a:t>
            </a:r>
            <a:r>
              <a:rPr lang="hr-HR" i="1" dirty="0" err="1" smtClean="0"/>
              <a:t>duct</a:t>
            </a:r>
            <a:r>
              <a:rPr lang="hr-HR" i="1" dirty="0" smtClean="0"/>
              <a:t> </a:t>
            </a:r>
            <a:r>
              <a:rPr lang="hr-HR" i="1" dirty="0" err="1" smtClean="0"/>
              <a:t>cyst</a:t>
            </a:r>
            <a:r>
              <a:rPr lang="hr-HR" i="1" dirty="0" smtClean="0"/>
              <a:t> 9</a:t>
            </a:r>
          </a:p>
          <a:p>
            <a:r>
              <a:rPr lang="hr-HR" i="1" dirty="0" err="1" smtClean="0"/>
              <a:t>Lymphoepithelial</a:t>
            </a:r>
            <a:r>
              <a:rPr lang="hr-HR" i="1" dirty="0" smtClean="0"/>
              <a:t> </a:t>
            </a:r>
            <a:r>
              <a:rPr lang="hr-HR" i="1" dirty="0" err="1" smtClean="0"/>
              <a:t>cyst</a:t>
            </a:r>
            <a:r>
              <a:rPr lang="hr-HR" i="1" dirty="0" smtClean="0"/>
              <a:t> 4</a:t>
            </a:r>
          </a:p>
          <a:p>
            <a:r>
              <a:rPr lang="hr-HR" i="1" dirty="0" err="1" smtClean="0"/>
              <a:t>Pseudocyst</a:t>
            </a:r>
            <a:r>
              <a:rPr lang="hr-HR" i="1" dirty="0" smtClean="0"/>
              <a:t> 1</a:t>
            </a:r>
          </a:p>
          <a:p>
            <a:endParaRPr lang="hr-HR" dirty="0" smtClean="0"/>
          </a:p>
          <a:p>
            <a:pPr>
              <a:buNone/>
            </a:pPr>
            <a:r>
              <a:rPr lang="hr-HR" b="1" dirty="0" err="1" smtClean="0"/>
              <a:t>Miscellaneous</a:t>
            </a:r>
            <a:r>
              <a:rPr lang="hr-HR" b="1" dirty="0"/>
              <a:t> </a:t>
            </a:r>
            <a:endParaRPr lang="hr-HR" b="1" dirty="0" smtClean="0"/>
          </a:p>
          <a:p>
            <a:r>
              <a:rPr lang="hr-HR" i="1" dirty="0" err="1" smtClean="0"/>
              <a:t>Sialadenosis</a:t>
            </a:r>
            <a:r>
              <a:rPr lang="hr-HR" i="1" dirty="0" smtClean="0"/>
              <a:t> 10</a:t>
            </a:r>
          </a:p>
          <a:p>
            <a:r>
              <a:rPr lang="hr-HR" i="1" dirty="0" err="1" smtClean="0"/>
              <a:t>Salivatory</a:t>
            </a:r>
            <a:r>
              <a:rPr lang="hr-HR" i="1" dirty="0" smtClean="0"/>
              <a:t> </a:t>
            </a:r>
            <a:r>
              <a:rPr lang="hr-HR" i="1" dirty="0" err="1" smtClean="0"/>
              <a:t>duct</a:t>
            </a:r>
            <a:r>
              <a:rPr lang="hr-HR" i="1" dirty="0" smtClean="0"/>
              <a:t> </a:t>
            </a:r>
            <a:r>
              <a:rPr lang="hr-HR" i="1" dirty="0" err="1" smtClean="0"/>
              <a:t>ectasia</a:t>
            </a:r>
            <a:r>
              <a:rPr lang="hr-HR" i="1" dirty="0" smtClean="0"/>
              <a:t> 4</a:t>
            </a:r>
          </a:p>
          <a:p>
            <a:r>
              <a:rPr lang="hr-HR" i="1" dirty="0" err="1" smtClean="0"/>
              <a:t>Chronic</a:t>
            </a:r>
            <a:r>
              <a:rPr lang="hr-HR" i="1" dirty="0" smtClean="0"/>
              <a:t> </a:t>
            </a:r>
            <a:r>
              <a:rPr lang="hr-HR" i="1" dirty="0" err="1" smtClean="0"/>
              <a:t>sialadenitis</a:t>
            </a:r>
            <a:r>
              <a:rPr lang="hr-HR" i="1" dirty="0" smtClean="0"/>
              <a:t> 8</a:t>
            </a:r>
          </a:p>
          <a:p>
            <a:r>
              <a:rPr lang="hr-HR" i="1" dirty="0" err="1" smtClean="0"/>
              <a:t>Acute</a:t>
            </a:r>
            <a:r>
              <a:rPr lang="hr-HR" i="1" dirty="0" smtClean="0"/>
              <a:t> </a:t>
            </a:r>
            <a:r>
              <a:rPr lang="hr-HR" i="1" dirty="0" err="1" smtClean="0"/>
              <a:t>sialadenitis</a:t>
            </a:r>
            <a:r>
              <a:rPr lang="hr-HR" i="1" dirty="0" smtClean="0"/>
              <a:t> 2</a:t>
            </a:r>
          </a:p>
          <a:p>
            <a:r>
              <a:rPr lang="hr-HR" i="1" dirty="0" err="1" smtClean="0"/>
              <a:t>Sialolithiasis</a:t>
            </a:r>
            <a:r>
              <a:rPr lang="hr-HR" i="1" dirty="0" smtClean="0"/>
              <a:t> 5</a:t>
            </a:r>
          </a:p>
          <a:p>
            <a:r>
              <a:rPr lang="hr-HR" i="1" dirty="0" err="1" smtClean="0"/>
              <a:t>Sialometaplasia</a:t>
            </a:r>
            <a:r>
              <a:rPr lang="hr-HR" i="1" dirty="0" smtClean="0"/>
              <a:t> </a:t>
            </a:r>
            <a:r>
              <a:rPr lang="hr-HR" i="1" dirty="0" err="1" smtClean="0"/>
              <a:t>with</a:t>
            </a:r>
            <a:r>
              <a:rPr lang="hr-HR" i="1" dirty="0" smtClean="0"/>
              <a:t> </a:t>
            </a:r>
            <a:r>
              <a:rPr lang="hr-HR" i="1" dirty="0" err="1" smtClean="0"/>
              <a:t>cystadenolymphoma</a:t>
            </a:r>
            <a:r>
              <a:rPr lang="hr-HR" i="1" dirty="0" smtClean="0"/>
              <a:t> 1</a:t>
            </a:r>
          </a:p>
          <a:p>
            <a:r>
              <a:rPr lang="hr-HR" i="1" dirty="0" err="1" smtClean="0"/>
              <a:t>Reactive</a:t>
            </a:r>
            <a:r>
              <a:rPr lang="hr-HR" i="1" dirty="0" smtClean="0"/>
              <a:t> </a:t>
            </a:r>
            <a:r>
              <a:rPr lang="hr-HR" i="1" dirty="0" err="1" smtClean="0"/>
              <a:t>lymphadenitis</a:t>
            </a:r>
            <a:r>
              <a:rPr lang="hr-HR" i="1" dirty="0" smtClean="0"/>
              <a:t> 14</a:t>
            </a:r>
          </a:p>
          <a:p>
            <a:r>
              <a:rPr lang="hr-HR" i="1" dirty="0" err="1" smtClean="0"/>
              <a:t>Toxoplasmic</a:t>
            </a:r>
            <a:r>
              <a:rPr lang="hr-HR" i="1" dirty="0" smtClean="0"/>
              <a:t> </a:t>
            </a:r>
            <a:r>
              <a:rPr lang="hr-HR" i="1" dirty="0" err="1" smtClean="0"/>
              <a:t>lymphadenitis</a:t>
            </a:r>
            <a:r>
              <a:rPr lang="hr-HR" i="1" dirty="0" smtClean="0"/>
              <a:t> 2</a:t>
            </a:r>
          </a:p>
          <a:p>
            <a:r>
              <a:rPr lang="hr-HR" i="1" dirty="0" err="1" smtClean="0"/>
              <a:t>Tuberculosis</a:t>
            </a:r>
            <a:r>
              <a:rPr lang="hr-HR" i="1" dirty="0" smtClean="0"/>
              <a:t> </a:t>
            </a:r>
            <a:r>
              <a:rPr lang="hr-HR" i="1" dirty="0" err="1" smtClean="0"/>
              <a:t>lymphadenitis</a:t>
            </a:r>
            <a:r>
              <a:rPr lang="hr-HR" i="1" dirty="0" smtClean="0"/>
              <a:t> 1</a:t>
            </a:r>
          </a:p>
          <a:p>
            <a:r>
              <a:rPr lang="hr-HR" i="1" dirty="0" err="1" smtClean="0"/>
              <a:t>Lipoma</a:t>
            </a:r>
            <a:r>
              <a:rPr lang="hr-HR" i="1" dirty="0" smtClean="0"/>
              <a:t> 4</a:t>
            </a:r>
          </a:p>
          <a:p>
            <a:r>
              <a:rPr lang="hr-HR" i="1" dirty="0" err="1" smtClean="0"/>
              <a:t>Neurinoma</a:t>
            </a:r>
            <a:r>
              <a:rPr lang="hr-HR" i="1" dirty="0" smtClean="0"/>
              <a:t> 1</a:t>
            </a:r>
          </a:p>
          <a:p>
            <a:r>
              <a:rPr lang="hr-HR" i="1" dirty="0" err="1" smtClean="0"/>
              <a:t>Myoepithelioma</a:t>
            </a:r>
            <a:r>
              <a:rPr lang="hr-HR" i="1" dirty="0" smtClean="0"/>
              <a:t> 1</a:t>
            </a:r>
          </a:p>
          <a:p>
            <a:r>
              <a:rPr lang="hr-HR" i="1" dirty="0" err="1" smtClean="0"/>
              <a:t>Branchial</a:t>
            </a:r>
            <a:r>
              <a:rPr lang="hr-HR" i="1" dirty="0" smtClean="0"/>
              <a:t> </a:t>
            </a:r>
            <a:r>
              <a:rPr lang="hr-HR" i="1" dirty="0" err="1" smtClean="0"/>
              <a:t>cyst</a:t>
            </a:r>
            <a:r>
              <a:rPr lang="hr-HR" i="1" dirty="0" smtClean="0"/>
              <a:t> 1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683568" y="4581128"/>
            <a:ext cx="7776864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683568" y="1484784"/>
            <a:ext cx="7776864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6264696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Ciljevi / Hipoteza: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Dokumentacija ishoda i utjecaja na opću i za simptom specifičnu  kvalitetu života (QOL) nakon različitih tipova </a:t>
            </a:r>
            <a:r>
              <a:rPr lang="hr-HR" dirty="0" err="1" smtClean="0"/>
              <a:t>parotidne</a:t>
            </a:r>
            <a:r>
              <a:rPr lang="hr-HR" dirty="0" smtClean="0"/>
              <a:t> resekcije.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Vrsta studije: </a:t>
            </a:r>
            <a:r>
              <a:rPr lang="hr-HR" dirty="0" err="1" smtClean="0"/>
              <a:t>presječno</a:t>
            </a:r>
            <a:r>
              <a:rPr lang="hr-HR" dirty="0" smtClean="0"/>
              <a:t> istraživanje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336704" cy="63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/>
          </p:cNvSpPr>
          <p:nvPr/>
        </p:nvSpPr>
        <p:spPr>
          <a:xfrm>
            <a:off x="3419872" y="332656"/>
            <a:ext cx="1666528" cy="604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/>
          </p:cNvSpPr>
          <p:nvPr/>
        </p:nvSpPr>
        <p:spPr>
          <a:xfrm>
            <a:off x="3419872" y="332656"/>
            <a:ext cx="1666528" cy="604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843808" y="126876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915816" y="1340768"/>
            <a:ext cx="2724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2004. - 2010. g (Njemačka)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/>
          </p:cNvSpPr>
          <p:nvPr/>
        </p:nvSpPr>
        <p:spPr>
          <a:xfrm>
            <a:off x="3419872" y="332656"/>
            <a:ext cx="1666528" cy="604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843808" y="126876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915816" y="1340768"/>
            <a:ext cx="2724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2004. - 2010. g (Njemačka)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843808" y="191683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491880" y="1916832"/>
            <a:ext cx="151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337 pacijenta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/>
          </p:cNvSpPr>
          <p:nvPr/>
        </p:nvSpPr>
        <p:spPr>
          <a:xfrm>
            <a:off x="3419872" y="332656"/>
            <a:ext cx="1666528" cy="604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843808" y="126876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915816" y="1340768"/>
            <a:ext cx="2724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2004. - 2010. g (Njemačka)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843808" y="191683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491880" y="1916832"/>
            <a:ext cx="151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337 pacijenta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051720" y="2564904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 odgovara kriterijima za postoperativnu procjenu</a:t>
            </a:r>
            <a:endParaRPr lang="hr-H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/>
          </p:cNvSpPr>
          <p:nvPr/>
        </p:nvSpPr>
        <p:spPr>
          <a:xfrm>
            <a:off x="3419872" y="332656"/>
            <a:ext cx="1666528" cy="604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843808" y="126876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915816" y="1340768"/>
            <a:ext cx="2724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2004. - 2010. g (Njemačka)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843808" y="191683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491880" y="1916832"/>
            <a:ext cx="151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337 pacijenta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051720" y="2564904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 odgovara kriterijima za postoperativnu procjenu</a:t>
            </a:r>
            <a:endParaRPr lang="hr-H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95536" y="515719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 pacijenta – QOL upitnik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95536" y="3284984"/>
            <a:ext cx="30243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/>
          <p:cNvSpPr txBox="1"/>
          <p:nvPr/>
        </p:nvSpPr>
        <p:spPr>
          <a:xfrm>
            <a:off x="467544" y="328498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Generalna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procjena kvalitete života (QOL) se temeljila na globalnom zdravstvenom statusu i QOL standardima  Europske organizacija za istraživanje i liječenje raka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/>
          </p:cNvSpPr>
          <p:nvPr/>
        </p:nvSpPr>
        <p:spPr>
          <a:xfrm>
            <a:off x="3419872" y="332656"/>
            <a:ext cx="1666528" cy="604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843808" y="126876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915816" y="1340768"/>
            <a:ext cx="2724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2004. - 2010. g (Njemačka)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843808" y="191683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491880" y="1916832"/>
            <a:ext cx="151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337 pacijenta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051720" y="2564904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 odgovara kriterijima za postoperativnu procjenu</a:t>
            </a:r>
            <a:endParaRPr lang="hr-H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95536" y="515719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 pacijenta – QOL upitnik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95536" y="3284984"/>
            <a:ext cx="30243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/>
          <p:cNvSpPr txBox="1"/>
          <p:nvPr/>
        </p:nvSpPr>
        <p:spPr>
          <a:xfrm>
            <a:off x="467544" y="328498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Generalna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procjena kvalitete života (QOL) se temeljila na globalnom zdravstvenom statusu i QOL standardima  Europske organizacija za istraživanje i liječenje raka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932040" y="3429000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14"/>
          <p:cNvSpPr txBox="1"/>
          <p:nvPr/>
        </p:nvSpPr>
        <p:spPr>
          <a:xfrm>
            <a:off x="4932040" y="342900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Simptom specifična QOL  je procijenjena na pomoću POI-8 testa (</a:t>
            </a:r>
            <a:r>
              <a:rPr lang="hr-H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Parotidectomy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</a:t>
            </a:r>
            <a:endParaRPr lang="hr-H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Inventory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/>
          </p:cNvSpPr>
          <p:nvPr/>
        </p:nvSpPr>
        <p:spPr>
          <a:xfrm>
            <a:off x="3419872" y="332656"/>
            <a:ext cx="1666528" cy="604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843808" y="126876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915816" y="1340768"/>
            <a:ext cx="2724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2004. - 2010. g (Njemačka)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843808" y="191683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491880" y="1916832"/>
            <a:ext cx="151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337 pacijenta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051720" y="2564904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 odgovara kriterijima za postoperativnu procjenu</a:t>
            </a:r>
            <a:endParaRPr lang="hr-H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95536" y="515719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 pacijenta – QOL upitnik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95536" y="3284984"/>
            <a:ext cx="30243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/>
          <p:cNvSpPr txBox="1"/>
          <p:nvPr/>
        </p:nvSpPr>
        <p:spPr>
          <a:xfrm>
            <a:off x="467544" y="328498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Generalna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procjena kvalitete života (QOL) se temeljila na globalnom zdravstvenom statusu i QOL standardima  Europske organizacija za istraživanje i liječenje raka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932040" y="3429000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14"/>
          <p:cNvSpPr txBox="1"/>
          <p:nvPr/>
        </p:nvSpPr>
        <p:spPr>
          <a:xfrm>
            <a:off x="4932040" y="342900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Simptom specifična 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QOL  je procijenjena na pomoću POI-8 testa (</a:t>
            </a:r>
            <a:r>
              <a:rPr lang="hr-H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Parotidectomy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</a:t>
            </a:r>
            <a:endParaRPr lang="hr-H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Inventory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-8)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411760" y="6093296"/>
            <a:ext cx="41764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Ishod je ocijenjen </a:t>
            </a:r>
            <a:r>
              <a:rPr lang="hr-H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ordinalnom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ljestvicom 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616</Words>
  <Application>Microsoft Office PowerPoint</Application>
  <PresentationFormat>Prikaz na zaslonu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Office tema</vt:lpstr>
      <vt:lpstr>Outcome, General, and Symptom-Specific Quality of Life After Various Types of Parotid Resection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Outcome, General, and Symptom-Specific Quality of Life After Various Types of Parotid Resection</dc:title>
  <dc:creator>koriSnik</dc:creator>
  <cp:lastModifiedBy>koriSnik</cp:lastModifiedBy>
  <cp:revision>3</cp:revision>
  <dcterms:created xsi:type="dcterms:W3CDTF">2013-01-28T23:15:57Z</dcterms:created>
  <dcterms:modified xsi:type="dcterms:W3CDTF">2013-01-29T01:53:17Z</dcterms:modified>
</cp:coreProperties>
</file>