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510" r:id="rId6"/>
    <p:sldId id="280" r:id="rId7"/>
    <p:sldId id="257" r:id="rId8"/>
    <p:sldId id="275" r:id="rId9"/>
    <p:sldId id="276" r:id="rId10"/>
    <p:sldId id="266" r:id="rId11"/>
    <p:sldId id="274" r:id="rId12"/>
    <p:sldId id="268" r:id="rId13"/>
    <p:sldId id="272" r:id="rId14"/>
    <p:sldId id="277" r:id="rId15"/>
    <p:sldId id="279" r:id="rId16"/>
    <p:sldId id="269" r:id="rId17"/>
    <p:sldId id="278" r:id="rId18"/>
    <p:sldId id="260" r:id="rId19"/>
    <p:sldId id="285" r:id="rId20"/>
    <p:sldId id="286" r:id="rId21"/>
    <p:sldId id="507" r:id="rId22"/>
    <p:sldId id="509" r:id="rId23"/>
    <p:sldId id="273" r:id="rId24"/>
    <p:sldId id="282" r:id="rId25"/>
    <p:sldId id="262" r:id="rId26"/>
    <p:sldId id="258" r:id="rId27"/>
    <p:sldId id="259" r:id="rId28"/>
    <p:sldId id="267" r:id="rId29"/>
    <p:sldId id="263" r:id="rId30"/>
    <p:sldId id="261" r:id="rId31"/>
    <p:sldId id="264" r:id="rId32"/>
    <p:sldId id="265" r:id="rId33"/>
    <p:sldId id="283" r:id="rId34"/>
    <p:sldId id="28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LlQq0azbOl3TeE8TxA71A==" hashData="gt9OqrpYVHSOySmnndB3H6zB6xKCc0UUTTq9i6lJAHj5MCSqyvKcYcLJUWo1T4+hhqUkcUab6QCEdhxkM56f1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300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2C7C08-C68E-164E-A4E9-2043F9EEBED2}" v="93" dt="2023-12-06T21:12:55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12/7/2023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12/7/2023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12/7/2023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12/7/2023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12/7/2023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webofscience.com/wos/woscc/basic-search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scopus.com/results/authorNamesList.uri?st1=vukovi%C4%87&amp;st2=dubravka&amp;origin=searchauthorlooku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scimagojr.com/journalsearch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jcr.clarivate.com/jcr/hom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shb.nlm.nih.gov/MeSHonDemand" TargetMode="External"/><Relationship Id="rId2" Type="http://schemas.openxmlformats.org/officeDocument/2006/relationships/hyperlink" Target="https://www.ncbi.nlm.nih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ateway.ovid.com/autologin.html" TargetMode="External"/><Relationship Id="rId2" Type="http://schemas.openxmlformats.org/officeDocument/2006/relationships/hyperlink" Target="http://www.cochrane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database.com/" TargetMode="External"/><Relationship Id="rId2" Type="http://schemas.openxmlformats.org/officeDocument/2006/relationships/hyperlink" Target="http://sumsearch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ptodat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login.ezproxy.nsk.hr/men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opus.com/search/form.uri?display=basic&amp;clear=t&amp;origin=searchadvanced&amp;txGid=7afcec6ee8960f70377e80b8c8d71540#scopus-ai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vgwebtools.nlm.nih.gov/WebLvg/jsp/global/cMenu.jsp" TargetMode="External"/><Relationship Id="rId2" Type="http://schemas.openxmlformats.org/officeDocument/2006/relationships/hyperlink" Target="https://meshb.nlm.nih.gov/?_gl=1*1vfizzl*_ga*NTM0NjQwOTUuMTcwMTY5NDUyNA..*_ga_7147EPK006*MTcwMTY5NDU0NS4xLjEuMTcwMTY5NDc0Mi4wLjAuMA..*_ga_P1FPTH9PL4*MTcwMTY5NDU0NS4xLjEuMTcwMTY5NDc0Mi4wLjAuMA..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ma.elsevier.com/dtds/document/bkapi/search/SCOPUSSearchTips.htm" TargetMode="External"/><Relationship Id="rId2" Type="http://schemas.openxmlformats.org/officeDocument/2006/relationships/hyperlink" Target="https://images.webofknowledge.com/images/help/WOS/hs_search_operators.html#dsy862-TRS_proximit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opus.com/search/form.uri?display=basic&amp;at_preview_token=BoOSRHnVCL9vpxY0Cibfj8oDHVpnwWpx991_iqelPsk&amp;at_preview_index=1_2&amp;at_preview_listed_activities_only=true&amp;dgcid=product_scopusai_marketing#basi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" TargetMode="External"/><Relationship Id="rId7" Type="http://schemas.openxmlformats.org/officeDocument/2006/relationships/hyperlink" Target="http://gateway.ovid.com/autologin.html" TargetMode="External"/><Relationship Id="rId2" Type="http://schemas.openxmlformats.org/officeDocument/2006/relationships/hyperlink" Target="http://www.nature.com/siteindex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andfonline.com/" TargetMode="External"/><Relationship Id="rId5" Type="http://schemas.openxmlformats.org/officeDocument/2006/relationships/hyperlink" Target="http://iopscience.iop.org/" TargetMode="External"/><Relationship Id="rId4" Type="http://schemas.openxmlformats.org/officeDocument/2006/relationships/hyperlink" Target="http://journals.cambridge.org/action/log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catalog.nlm.nih.gov/discovery/search?vid=01NLM_INST:01NLM_INST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ncbi.nlm.nih.gov/books" TargetMode="External"/><Relationship Id="rId7" Type="http://schemas.openxmlformats.org/officeDocument/2006/relationships/hyperlink" Target="https://pubmed.ncbi.nlm.nih.gov/" TargetMode="External"/><Relationship Id="rId2" Type="http://schemas.openxmlformats.org/officeDocument/2006/relationships/hyperlink" Target="https://www.webofscience.com/wos/medline/basic-searc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nlm.nih.gov/" TargetMode="External"/><Relationship Id="rId4" Type="http://schemas.openxmlformats.org/officeDocument/2006/relationships/hyperlink" Target="https://www.ncbi.nlm.nih.gov/pmc/" TargetMode="Externa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s://pubmed.ncbi.nlm.nih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trending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pubmed.ncbi.nlm.nih.gov/clinical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4C6AD-6E61-44AE-8308-CEB032B27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3295" y="1083732"/>
            <a:ext cx="5509628" cy="4690534"/>
          </a:xfrm>
        </p:spPr>
        <p:txBody>
          <a:bodyPr anchor="ctr">
            <a:normAutofit/>
          </a:bodyPr>
          <a:lstStyle/>
          <a:p>
            <a:pPr algn="r"/>
            <a:r>
              <a:rPr lang="en-US" sz="720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hr-HR" sz="7200">
                <a:solidFill>
                  <a:schemeClr val="tx1">
                    <a:lumMod val="75000"/>
                    <a:lumOff val="25000"/>
                  </a:schemeClr>
                </a:solidFill>
              </a:rPr>
              <a:t>iomedical information retrieval (BIR)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3B039-B791-4FD5-AE15-DEE0847C5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6389" y="1083732"/>
            <a:ext cx="3507654" cy="4690534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Dohvaćanje informacija iz područja Biomedicine i zdravstva</a:t>
            </a:r>
            <a:endParaRPr lang="hr-HR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HR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0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HR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2A9C2-DEDA-3D4A-94E6-DA980D10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WOS (All databases)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A5D0CFB0-56D9-4DB7-9466-E8564F08D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388" y="761999"/>
            <a:ext cx="6846231" cy="305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0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4D14-2F22-4DB8-9B28-93E7A3D34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/>
              <a:t>Current Contents</a:t>
            </a:r>
            <a:br>
              <a:rPr lang="en-US" b="1"/>
            </a:br>
            <a:br>
              <a:rPr lang="en-US" b="1"/>
            </a:br>
            <a:r>
              <a:rPr lang="en-US" sz="7200" b="1"/>
              <a:t>CC</a:t>
            </a:r>
            <a:br>
              <a:rPr lang="hr-HR" b="1"/>
            </a:br>
            <a:endParaRPr lang="hr-HR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5BE6E-2134-4882-84C2-FAB7D05CC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dio WOS kolekcije</a:t>
            </a:r>
          </a:p>
          <a:p>
            <a:r>
              <a:rPr lang="en-US"/>
              <a:t>Vlasnici u prošlosti:</a:t>
            </a:r>
          </a:p>
          <a:p>
            <a:pPr lvl="1"/>
            <a:r>
              <a:rPr lang="hr-HR"/>
              <a:t>Institute for Scientific Information</a:t>
            </a:r>
            <a:endParaRPr lang="en-US"/>
          </a:p>
          <a:p>
            <a:pPr lvl="1"/>
            <a:r>
              <a:rPr lang="en-US"/>
              <a:t>Thomson Reuters</a:t>
            </a:r>
          </a:p>
          <a:p>
            <a:pPr lvl="1"/>
            <a:r>
              <a:rPr lang="en-US" b="1">
                <a:solidFill>
                  <a:srgbClr val="7030A0"/>
                </a:solidFill>
              </a:rPr>
              <a:t>Clarivate Analytics </a:t>
            </a:r>
            <a:r>
              <a:rPr lang="en-US"/>
              <a:t>(danas)</a:t>
            </a:r>
          </a:p>
          <a:p>
            <a:r>
              <a:rPr lang="hr-HR"/>
              <a:t>Indeksira sadržaje preko 10.000 znanstvenih časopisa i drugih publikacija</a:t>
            </a:r>
          </a:p>
          <a:p>
            <a:r>
              <a:rPr lang="en-US"/>
              <a:t>Publikacije objavljene od 1989.</a:t>
            </a:r>
            <a:r>
              <a:rPr lang="hr-HR"/>
              <a:t> do danas</a:t>
            </a:r>
          </a:p>
          <a:p>
            <a:r>
              <a:rPr lang="hr-HR"/>
              <a:t>Baza se ažurira jednom tjedno</a:t>
            </a:r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935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7FE442-A170-45F7-9955-D72328F2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</p:spPr>
        <p:txBody>
          <a:bodyPr>
            <a:normAutofit fontScale="90000"/>
          </a:bodyPr>
          <a:lstStyle/>
          <a:p>
            <a:r>
              <a:rPr lang="en-US" sz="4400" b="1"/>
              <a:t>WoSCC</a:t>
            </a:r>
            <a:r>
              <a:rPr lang="hr-HR" sz="4400" b="1"/>
              <a:t> </a:t>
            </a:r>
            <a:r>
              <a:rPr lang="en-US" sz="4400" b="1"/>
              <a:t>Core Collection</a:t>
            </a:r>
            <a:br>
              <a:rPr lang="en-US" b="1"/>
            </a:br>
            <a:br>
              <a:rPr lang="en-US" b="1"/>
            </a:br>
            <a:r>
              <a:rPr lang="en-US" sz="1600" b="1"/>
              <a:t>Science Citation Index Expanded (SCIE)</a:t>
            </a:r>
            <a:br>
              <a:rPr lang="en-US" sz="1600" b="1"/>
            </a:br>
            <a:r>
              <a:rPr lang="en-US" sz="1600" b="1"/>
              <a:t>Social Sciences Citation Index (SSCI)</a:t>
            </a:r>
            <a:br>
              <a:rPr lang="en-US" sz="1600" b="1"/>
            </a:br>
            <a:r>
              <a:rPr lang="en-US" sz="1600" b="1"/>
              <a:t>Arts &amp; Humanities Citation Index (AHCI) </a:t>
            </a:r>
            <a:br>
              <a:rPr lang="en-US" sz="1600" b="1"/>
            </a:br>
            <a:r>
              <a:rPr lang="en-US" sz="1600" b="1"/>
              <a:t>Conference Proceedings Citation Index- Science (CPCI-S) – od 1990.  </a:t>
            </a:r>
            <a:br>
              <a:rPr lang="en-US" sz="1600" b="1"/>
            </a:br>
            <a:r>
              <a:rPr lang="en-US" sz="1600" b="1"/>
              <a:t> Conference Proceedings Citation Index- Social Science &amp; Humanities (CPCI-   SSH)</a:t>
            </a:r>
            <a:br>
              <a:rPr lang="en-US" sz="1600" b="1"/>
            </a:br>
            <a:r>
              <a:rPr lang="en-US" sz="1600" b="1"/>
              <a:t>Book Citation Index – Science </a:t>
            </a:r>
            <a:br>
              <a:rPr lang="en-US" sz="1600" b="1"/>
            </a:br>
            <a:r>
              <a:rPr lang="en-US" sz="1600" b="1"/>
              <a:t> Book Citation Index – Social Sciences &amp; Humanities (BKCI-SSH)</a:t>
            </a:r>
            <a:br>
              <a:rPr lang="en-US" sz="1600" b="1"/>
            </a:br>
            <a:r>
              <a:rPr lang="en-US" sz="1600" b="1"/>
              <a:t>Emerging Sources Citation Index (ESCI)</a:t>
            </a:r>
            <a:br>
              <a:rPr lang="en-US" sz="1600" b="1"/>
            </a:br>
            <a:r>
              <a:rPr lang="en-US" sz="1600" b="1"/>
              <a:t>Current Chemical Reactions (CCR-EXPANDED)</a:t>
            </a:r>
            <a:br>
              <a:rPr lang="en-US" sz="1600" b="1"/>
            </a:br>
            <a:r>
              <a:rPr lang="en-US" sz="1600" b="1"/>
              <a:t>Index Chemicus (IC)</a:t>
            </a:r>
            <a:br>
              <a:rPr lang="en-US" b="1"/>
            </a:br>
            <a:endParaRPr lang="hr-HR" b="1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08188A-2325-4655-99AF-497FD634B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738" y="863600"/>
            <a:ext cx="7315200" cy="5121275"/>
          </a:xfrm>
        </p:spPr>
        <p:txBody>
          <a:bodyPr/>
          <a:lstStyle/>
          <a:p>
            <a:r>
              <a:rPr lang="hr-HR"/>
              <a:t>Indeksira sadržaje preko </a:t>
            </a:r>
            <a:r>
              <a:rPr lang="en-US"/>
              <a:t>24 000</a:t>
            </a:r>
            <a:r>
              <a:rPr lang="hr-HR"/>
              <a:t> znanstvenih časopisa</a:t>
            </a:r>
          </a:p>
          <a:p>
            <a:r>
              <a:rPr lang="en-US"/>
              <a:t>Publikacije objavljene od 1955.</a:t>
            </a:r>
            <a:r>
              <a:rPr lang="hr-HR"/>
              <a:t> do danas</a:t>
            </a:r>
          </a:p>
          <a:p>
            <a:r>
              <a:rPr lang="en-US"/>
              <a:t>Pretraživanje</a:t>
            </a:r>
          </a:p>
          <a:p>
            <a:pPr lvl="1"/>
            <a:r>
              <a:rPr lang="hr-HR"/>
              <a:t>General Search (Documents)</a:t>
            </a:r>
            <a:endParaRPr lang="en-US"/>
          </a:p>
          <a:p>
            <a:pPr lvl="2"/>
            <a:r>
              <a:rPr lang="en-US"/>
              <a:t>zapisa o indeksiranim publikacijama</a:t>
            </a:r>
            <a:endParaRPr lang="hr-HR"/>
          </a:p>
          <a:p>
            <a:pPr lvl="1"/>
            <a:r>
              <a:rPr lang="hr-HR"/>
              <a:t>Cited References</a:t>
            </a:r>
            <a:endParaRPr lang="en-US"/>
          </a:p>
          <a:p>
            <a:pPr lvl="2"/>
            <a:r>
              <a:rPr lang="en-US"/>
              <a:t>popisa korištene literature u indeksiranim publikacijama</a:t>
            </a:r>
            <a:endParaRPr lang="hr-HR"/>
          </a:p>
          <a:p>
            <a:pPr lvl="1"/>
            <a:r>
              <a:rPr lang="hr-HR"/>
              <a:t>Structure</a:t>
            </a:r>
            <a:endParaRPr lang="en-US"/>
          </a:p>
          <a:p>
            <a:pPr lvl="2"/>
            <a:r>
              <a:rPr lang="hr-HR"/>
              <a:t>pretraživanje struktura (npr. kemijskih)</a:t>
            </a:r>
          </a:p>
          <a:p>
            <a:r>
              <a:rPr lang="hr-HR" sz="1600">
                <a:solidFill>
                  <a:schemeClr val="tx1">
                    <a:lumMod val="50000"/>
                    <a:lumOff val="50000"/>
                  </a:schemeClr>
                </a:solidFill>
              </a:rPr>
              <a:t>Časopisima u WoSCC-u na temelju citiranosti članaka izračunava se svake godine čimbenik utjecaja </a:t>
            </a:r>
            <a:r>
              <a:rPr lang="en-US" sz="2800" b="1"/>
              <a:t>I</a:t>
            </a:r>
            <a:r>
              <a:rPr lang="hr-HR" sz="2400"/>
              <a:t>mpact</a:t>
            </a:r>
            <a:r>
              <a:rPr lang="hr-HR" sz="2400" b="1"/>
              <a:t> </a:t>
            </a:r>
            <a:r>
              <a:rPr lang="en-US" sz="2800" b="1"/>
              <a:t>F</a:t>
            </a:r>
            <a:r>
              <a:rPr lang="hr-HR" sz="2400"/>
              <a:t>actor</a:t>
            </a:r>
            <a:endParaRPr lang="hr-HR"/>
          </a:p>
          <a:p>
            <a:pPr marL="0" indent="0">
              <a:buNone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216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bldLvl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FAA60-00A5-72F1-F986-62AF57DA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115" y="871591"/>
            <a:ext cx="3073914" cy="5120639"/>
          </a:xfrm>
        </p:spPr>
        <p:txBody>
          <a:bodyPr>
            <a:normAutofit/>
          </a:bodyPr>
          <a:lstStyle/>
          <a:p>
            <a:b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H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H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C406-7A61-3DFC-46AA-2EDAF13CE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endParaRPr lang="en-HR" dirty="0"/>
          </a:p>
          <a:p>
            <a:endParaRPr lang="en-H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AD20AD-73E3-4946-B616-19A79596AC23}"/>
              </a:ext>
            </a:extLst>
          </p:cNvPr>
          <p:cNvSpPr/>
          <p:nvPr/>
        </p:nvSpPr>
        <p:spPr>
          <a:xfrm>
            <a:off x="1550838" y="1714716"/>
            <a:ext cx="3295646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sr-Latn-RS"/>
              <a:t>nizozemskog izdavača Elseviera</a:t>
            </a:r>
            <a:endParaRPr lang="en-US" altLang="sr-Latn-RS"/>
          </a:p>
          <a:p>
            <a:endParaRPr lang="en-US"/>
          </a:p>
          <a:p>
            <a:endParaRPr lang="en-US"/>
          </a:p>
          <a:p>
            <a:r>
              <a:rPr lang="en-HR"/>
              <a:t>Bibliografski zapisi</a:t>
            </a:r>
            <a:r>
              <a:rPr lang="en-US"/>
              <a:t> publikacija </a:t>
            </a:r>
          </a:p>
          <a:p>
            <a:r>
              <a:rPr lang="en-US"/>
              <a:t>objavljenih od 1790.</a:t>
            </a:r>
          </a:p>
          <a:p>
            <a:endParaRPr lang="en-US"/>
          </a:p>
          <a:p>
            <a:pPr lvl="1"/>
            <a:r>
              <a:rPr lang="en-GB" b="1"/>
              <a:t>Č</a:t>
            </a:r>
            <a:r>
              <a:rPr lang="en-HR" b="1"/>
              <a:t>lanci iz časopisa</a:t>
            </a:r>
          </a:p>
          <a:p>
            <a:pPr lvl="1"/>
            <a:r>
              <a:rPr lang="en-HR"/>
              <a:t>Knjige</a:t>
            </a:r>
          </a:p>
          <a:p>
            <a:pPr lvl="1"/>
            <a:r>
              <a:rPr lang="en-HR"/>
              <a:t>Zbornici</a:t>
            </a:r>
            <a:endParaRPr lang="en-US"/>
          </a:p>
          <a:p>
            <a:pPr lvl="1"/>
            <a:endParaRPr lang="en-HR"/>
          </a:p>
          <a:p>
            <a:r>
              <a:rPr lang="en-GB">
                <a:latin typeface="var(--font-family, var(--font-family-sans))"/>
              </a:rPr>
              <a:t>alati za analizu </a:t>
            </a:r>
          </a:p>
          <a:p>
            <a:r>
              <a:rPr lang="en-GB">
                <a:latin typeface="var(--font-family, var(--font-family-sans))"/>
              </a:rPr>
              <a:t>uspješnosti i kvalitete istraživanja</a:t>
            </a:r>
          </a:p>
          <a:p>
            <a:pPr lvl="1"/>
            <a:r>
              <a:rPr lang="en-GB" b="1">
                <a:latin typeface="var(--font-family, var(--font-family-sans))"/>
              </a:rPr>
              <a:t>Broj citata </a:t>
            </a:r>
          </a:p>
          <a:p>
            <a:r>
              <a:rPr lang="hr-HR" altLang="sr-Latn-RS"/>
              <a:t> </a:t>
            </a:r>
            <a:endParaRPr lang="hr-HR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6B467B50-46E3-4F90-AEC8-090A4979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695" y="341692"/>
            <a:ext cx="4497674" cy="61654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56DBF5-194F-4137-A31B-414FEDD5A799}"/>
              </a:ext>
            </a:extLst>
          </p:cNvPr>
          <p:cNvSpPr/>
          <p:nvPr/>
        </p:nvSpPr>
        <p:spPr>
          <a:xfrm>
            <a:off x="-129510" y="1287987"/>
            <a:ext cx="3631763" cy="410634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HR" sz="8000">
                <a:solidFill>
                  <a:srgbClr val="F2B300"/>
                </a:solidFill>
              </a:rPr>
              <a:t>SCOPUS</a:t>
            </a:r>
            <a:endParaRPr lang="en-US" sz="8000">
              <a:solidFill>
                <a:srgbClr val="F2B300"/>
              </a:solidFill>
            </a:endParaRPr>
          </a:p>
          <a:p>
            <a:pPr algn="ctr"/>
            <a:br>
              <a:rPr lang="en-HR" sz="72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hr-HR" sz="7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A91C9-1F55-4BA2-8A56-C720F2CC4981}"/>
              </a:ext>
            </a:extLst>
          </p:cNvPr>
          <p:cNvSpPr txBox="1"/>
          <p:nvPr/>
        </p:nvSpPr>
        <p:spPr>
          <a:xfrm>
            <a:off x="1539116" y="1080482"/>
            <a:ext cx="255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>
                    <a:lumMod val="65000"/>
                  </a:schemeClr>
                </a:solidFill>
              </a:rPr>
              <a:t>Sučelje</a:t>
            </a:r>
            <a:endParaRPr lang="hr-HR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4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B736-2358-4EF5-94D7-995F7E28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Baze s podacima o</a:t>
            </a:r>
            <a:br>
              <a:rPr lang="en-US"/>
            </a:br>
            <a:r>
              <a:rPr lang="en-US"/>
              <a:t>utjecajnosti časopisa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599E1-941B-4A96-8C49-447637AB1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674094"/>
            <a:ext cx="7315200" cy="2899803"/>
          </a:xfrm>
        </p:spPr>
        <p:txBody>
          <a:bodyPr/>
          <a:lstStyle/>
          <a:p>
            <a:r>
              <a:rPr lang="en-US"/>
              <a:t>važne pri odabiru časopisa za objavljivanje</a:t>
            </a:r>
          </a:p>
          <a:p>
            <a:r>
              <a:rPr lang="en-US"/>
              <a:t>pokazatelji kvalitete časopisa</a:t>
            </a:r>
          </a:p>
          <a:p>
            <a:r>
              <a:rPr lang="en-US"/>
              <a:t>polazište za vrednovanje produktivnosti i utjecajnosti znanstvenika            NAPREDOVANJE</a:t>
            </a:r>
          </a:p>
          <a:p>
            <a:pPr marL="0" indent="0">
              <a:buNone/>
            </a:pPr>
            <a:endParaRPr lang="en-US"/>
          </a:p>
          <a:p>
            <a:endParaRPr lang="hr-HR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E27FE03-A274-44A6-84D5-2D0840481076}"/>
              </a:ext>
            </a:extLst>
          </p:cNvPr>
          <p:cNvSpPr/>
          <p:nvPr/>
        </p:nvSpPr>
        <p:spPr>
          <a:xfrm>
            <a:off x="5627405" y="3446409"/>
            <a:ext cx="360484" cy="254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5FB41000-08EA-44F1-BF02-A381F3127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710" y="4872334"/>
            <a:ext cx="7202634" cy="771084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3D5E2A55-1CAB-44DF-8FE2-519021B5B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400" y="3343564"/>
            <a:ext cx="7145128" cy="124586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28FC3DF-1457-4D83-A618-B4B0DF2CC381}"/>
              </a:ext>
            </a:extLst>
          </p:cNvPr>
          <p:cNvSpPr/>
          <p:nvPr/>
        </p:nvSpPr>
        <p:spPr>
          <a:xfrm>
            <a:off x="5635935" y="2146375"/>
            <a:ext cx="360484" cy="248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580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A414E-FE19-404B-82BC-6A9307A3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MESH</a:t>
            </a:r>
            <a:br>
              <a:rPr lang="en-US" dirty="0"/>
            </a:br>
            <a:r>
              <a:rPr lang="en-US" dirty="0" err="1"/>
              <a:t>baza</a:t>
            </a:r>
            <a:br>
              <a:rPr lang="en-US" dirty="0"/>
            </a:br>
            <a:r>
              <a:rPr lang="hr-HR" sz="3200" dirty="0"/>
              <a:t> </a:t>
            </a:r>
            <a:br>
              <a:rPr lang="en-US" dirty="0"/>
            </a:br>
            <a:r>
              <a:rPr lang="en-US" sz="2800" i="1" dirty="0"/>
              <a:t>MEDICINSKI TEZAURUS</a:t>
            </a:r>
            <a:endParaRPr lang="hr-HR" sz="28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D0E0B-6D73-427F-9C2A-183E32E0C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err="1"/>
              <a:t>održava</a:t>
            </a:r>
            <a:r>
              <a:rPr lang="en-US" sz="2800" dirty="0"/>
              <a:t> je </a:t>
            </a:r>
            <a:r>
              <a:rPr lang="en-US" sz="2800" dirty="0">
                <a:hlinkClick r:id="rId2"/>
              </a:rPr>
              <a:t>NCBI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sz="28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National </a:t>
            </a:r>
            <a:r>
              <a:rPr lang="en-GB" sz="280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Center</a:t>
            </a:r>
            <a:r>
              <a:rPr lang="en-GB" sz="28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for Biotechnology Information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sz="2800" dirty="0"/>
          </a:p>
          <a:p>
            <a:r>
              <a:rPr lang="en-US" sz="2800" dirty="0" err="1"/>
              <a:t>MeSH</a:t>
            </a:r>
            <a:r>
              <a:rPr lang="en-US" sz="2800" dirty="0"/>
              <a:t> </a:t>
            </a:r>
            <a:r>
              <a:rPr lang="en-US" sz="2800" dirty="0" err="1"/>
              <a:t>izraze</a:t>
            </a:r>
            <a:r>
              <a:rPr lang="en-US" sz="2800" dirty="0"/>
              <a:t> </a:t>
            </a:r>
            <a:r>
              <a:rPr lang="en-US" sz="2800" dirty="0" err="1"/>
              <a:t>ručno</a:t>
            </a:r>
            <a:r>
              <a:rPr lang="en-US" sz="2800" dirty="0"/>
              <a:t> </a:t>
            </a:r>
            <a:r>
              <a:rPr lang="en-US" sz="2800" dirty="0" err="1"/>
              <a:t>indeksiraju</a:t>
            </a:r>
            <a:r>
              <a:rPr lang="en-US" sz="2800" dirty="0"/>
              <a:t> </a:t>
            </a:r>
            <a:r>
              <a:rPr lang="en-US" sz="2800" dirty="0" err="1"/>
              <a:t>eksperti</a:t>
            </a:r>
            <a:r>
              <a:rPr lang="en-US" sz="2800" dirty="0"/>
              <a:t> koji </a:t>
            </a:r>
            <a:r>
              <a:rPr lang="en-US" sz="2800" dirty="0" err="1"/>
              <a:t>čitaju</a:t>
            </a:r>
            <a:r>
              <a:rPr lang="en-US" sz="2800" dirty="0"/>
              <a:t> </a:t>
            </a:r>
            <a:r>
              <a:rPr lang="en-US" sz="2800" dirty="0" err="1"/>
              <a:t>znanstvene</a:t>
            </a:r>
            <a:r>
              <a:rPr lang="en-US" sz="2800" dirty="0"/>
              <a:t> </a:t>
            </a:r>
            <a:r>
              <a:rPr lang="en-US" sz="2800" dirty="0" err="1"/>
              <a:t>publikacije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odabiru</a:t>
            </a:r>
            <a:r>
              <a:rPr lang="en-US" sz="2800" dirty="0"/>
              <a:t> </a:t>
            </a:r>
            <a:r>
              <a:rPr lang="en-US" sz="2800" dirty="0" err="1"/>
              <a:t>relevantne</a:t>
            </a:r>
            <a:r>
              <a:rPr lang="en-US" sz="2800" dirty="0"/>
              <a:t> </a:t>
            </a:r>
            <a:r>
              <a:rPr lang="en-US" sz="2800" dirty="0" err="1"/>
              <a:t>MeSH</a:t>
            </a:r>
            <a:r>
              <a:rPr lang="en-US" sz="2800" dirty="0"/>
              <a:t> </a:t>
            </a:r>
            <a:r>
              <a:rPr lang="en-US" sz="2800" dirty="0" err="1"/>
              <a:t>pojmove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temelju</a:t>
            </a:r>
            <a:r>
              <a:rPr lang="en-US" sz="2800" dirty="0"/>
              <a:t> </a:t>
            </a:r>
            <a:r>
              <a:rPr lang="en-US" sz="2800" dirty="0" err="1"/>
              <a:t>sadržaja</a:t>
            </a:r>
            <a:r>
              <a:rPr lang="en-US" sz="2800" dirty="0"/>
              <a:t> </a:t>
            </a:r>
            <a:r>
              <a:rPr lang="en-US" sz="2800" dirty="0" err="1"/>
              <a:t>članaka</a:t>
            </a:r>
            <a:endParaRPr lang="en-US" sz="2800" dirty="0"/>
          </a:p>
          <a:p>
            <a:r>
              <a:rPr lang="en-US" sz="2800" dirty="0" err="1"/>
              <a:t>Datoteke</a:t>
            </a:r>
            <a:r>
              <a:rPr lang="en-US" sz="2800" dirty="0"/>
              <a:t> se </a:t>
            </a:r>
            <a:r>
              <a:rPr lang="en-US" sz="2800" dirty="0" err="1"/>
              <a:t>ažuriraju</a:t>
            </a:r>
            <a:r>
              <a:rPr lang="en-US" sz="2800" dirty="0"/>
              <a:t> </a:t>
            </a:r>
            <a:r>
              <a:rPr lang="en-US" sz="2800" dirty="0" err="1"/>
              <a:t>svaki</a:t>
            </a:r>
            <a:r>
              <a:rPr lang="en-US" sz="2800" dirty="0"/>
              <a:t> </a:t>
            </a:r>
            <a:r>
              <a:rPr lang="en-US" sz="2800" dirty="0" err="1"/>
              <a:t>tjedan</a:t>
            </a:r>
            <a:r>
              <a:rPr lang="en-US" sz="2800" dirty="0"/>
              <a:t> od </a:t>
            </a:r>
            <a:r>
              <a:rPr lang="en-US" sz="2800" dirty="0" err="1"/>
              <a:t>ponedjeljka</a:t>
            </a:r>
            <a:r>
              <a:rPr lang="en-US" sz="2800" dirty="0"/>
              <a:t> do </a:t>
            </a:r>
            <a:r>
              <a:rPr lang="en-US" sz="2800" dirty="0" err="1"/>
              <a:t>petka</a:t>
            </a:r>
            <a:r>
              <a:rPr lang="en-US" sz="2800" dirty="0"/>
              <a:t> do 20:00 h</a:t>
            </a:r>
          </a:p>
          <a:p>
            <a:r>
              <a:rPr lang="en-US" sz="2800" dirty="0"/>
              <a:t>MESH </a:t>
            </a:r>
            <a:r>
              <a:rPr lang="en-US" sz="2800" dirty="0" err="1"/>
              <a:t>izrazi</a:t>
            </a:r>
            <a:r>
              <a:rPr lang="en-US" sz="2800" dirty="0"/>
              <a:t> </a:t>
            </a:r>
            <a:r>
              <a:rPr lang="en-US" sz="2800" dirty="0" err="1"/>
              <a:t>povećavaju</a:t>
            </a:r>
            <a:r>
              <a:rPr lang="en-US" sz="2800" dirty="0"/>
              <a:t> </a:t>
            </a:r>
            <a:r>
              <a:rPr lang="en-US" sz="2800" dirty="0" err="1"/>
              <a:t>kvalitetu</a:t>
            </a:r>
            <a:r>
              <a:rPr lang="en-US" sz="2800" dirty="0"/>
              <a:t> </a:t>
            </a:r>
            <a:r>
              <a:rPr lang="en-US" sz="2800" dirty="0" err="1"/>
              <a:t>rezultata</a:t>
            </a:r>
            <a:r>
              <a:rPr lang="en-US" sz="2800" dirty="0"/>
              <a:t> </a:t>
            </a:r>
            <a:r>
              <a:rPr lang="en-US" sz="2800" dirty="0" err="1"/>
              <a:t>pretraživanja</a:t>
            </a:r>
            <a:endParaRPr lang="en-US" sz="2800" dirty="0"/>
          </a:p>
          <a:p>
            <a:r>
              <a:rPr lang="en-US" sz="2800" dirty="0" err="1"/>
              <a:t>razvijaju</a:t>
            </a:r>
            <a:r>
              <a:rPr lang="en-US" sz="2800" dirty="0"/>
              <a:t> se </a:t>
            </a:r>
            <a:r>
              <a:rPr lang="en-US" sz="2800" dirty="0" err="1"/>
              <a:t>alati</a:t>
            </a:r>
            <a:r>
              <a:rPr lang="en-US" sz="2800" dirty="0"/>
              <a:t> koji u </a:t>
            </a:r>
            <a:r>
              <a:rPr lang="en-US" sz="2800" dirty="0" err="1"/>
              <a:t>tekstu</a:t>
            </a:r>
            <a:r>
              <a:rPr lang="en-US" sz="2800" dirty="0"/>
              <a:t> </a:t>
            </a:r>
            <a:r>
              <a:rPr lang="en-US" sz="2800" dirty="0" err="1"/>
              <a:t>automatski</a:t>
            </a:r>
            <a:r>
              <a:rPr lang="en-US" sz="2800" dirty="0"/>
              <a:t> </a:t>
            </a:r>
            <a:r>
              <a:rPr lang="en-US" sz="2800" dirty="0" err="1"/>
              <a:t>prepoznavaju</a:t>
            </a:r>
            <a:r>
              <a:rPr lang="en-US" sz="2800" dirty="0"/>
              <a:t> MESH </a:t>
            </a:r>
            <a:r>
              <a:rPr lang="en-US" sz="2800" dirty="0" err="1"/>
              <a:t>pojmove</a:t>
            </a:r>
            <a:endParaRPr lang="en-US" sz="2800" dirty="0"/>
          </a:p>
          <a:p>
            <a:pPr lvl="1"/>
            <a:r>
              <a:rPr lang="en-US" sz="2800" dirty="0">
                <a:hlinkClick r:id="rId3"/>
              </a:rPr>
              <a:t>MeSH on Demand</a:t>
            </a:r>
            <a:endParaRPr lang="en-US" sz="2800" dirty="0"/>
          </a:p>
          <a:p>
            <a:endParaRPr lang="hr-HR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541558F-3B73-B071-470F-4A1773552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996" y="1527859"/>
            <a:ext cx="3199327" cy="38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7A78-5379-48E0-85D1-9BFACBF99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4800" b="1">
                <a:latin typeface="Arial" panose="020B0604020202020204" pitchFamily="34" charset="0"/>
              </a:rPr>
              <a:t>The Cochrane Library</a:t>
            </a:r>
            <a:endParaRPr lang="hr-HR" sz="48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EC1BA-CA18-44C6-9197-3EAE7B11E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hr-HR" altLang="sr-Latn-RS" sz="2400" b="1"/>
          </a:p>
          <a:p>
            <a:pPr>
              <a:lnSpc>
                <a:spcPct val="80000"/>
              </a:lnSpc>
            </a:pPr>
            <a:r>
              <a:rPr lang="hr-HR" altLang="sr-Latn-RS" sz="2400" b="1">
                <a:hlinkClick r:id="rId2"/>
              </a:rPr>
              <a:t>Cochrane Collaboration </a:t>
            </a:r>
            <a:endParaRPr lang="en-US" altLang="sr-Latn-RS" sz="2400" b="1"/>
          </a:p>
          <a:p>
            <a:pPr lvl="1">
              <a:lnSpc>
                <a:spcPct val="80000"/>
              </a:lnSpc>
            </a:pPr>
            <a:r>
              <a:rPr lang="hr-HR" altLang="sr-Latn-RS" sz="2200"/>
              <a:t>Međunarodna neprofitna organizacija koja</a:t>
            </a:r>
            <a:r>
              <a:rPr lang="hr-HR" altLang="sr-Latn-RS" sz="2200" b="1"/>
              <a:t> </a:t>
            </a:r>
            <a:r>
              <a:rPr lang="en-US" altLang="sr-Latn-RS" sz="2200"/>
              <a:t>izrađuje, objavljuje </a:t>
            </a:r>
            <a:r>
              <a:rPr lang="hr-HR" altLang="sr-Latn-RS" sz="2200"/>
              <a:t>i </a:t>
            </a:r>
            <a:r>
              <a:rPr lang="en-US" altLang="sr-Latn-RS" sz="2200"/>
              <a:t>održava sustavne preglede (</a:t>
            </a:r>
            <a:r>
              <a:rPr lang="en-US" altLang="sr-Latn-RS" sz="2200" i="1"/>
              <a:t>systematic</a:t>
            </a:r>
            <a:r>
              <a:rPr lang="en-US" altLang="sr-Latn-RS" sz="2200"/>
              <a:t> </a:t>
            </a:r>
            <a:r>
              <a:rPr lang="en-US" altLang="sr-Latn-RS" sz="2200" i="1"/>
              <a:t>reviews</a:t>
            </a:r>
            <a:r>
              <a:rPr lang="hr-HR" altLang="sr-Latn-RS" sz="2200"/>
              <a:t>) o učincima intervencija u zdravstvu</a:t>
            </a:r>
          </a:p>
          <a:p>
            <a:pPr>
              <a:lnSpc>
                <a:spcPct val="80000"/>
              </a:lnSpc>
            </a:pPr>
            <a:endParaRPr lang="hr-HR" altLang="sr-Latn-RS" sz="2400"/>
          </a:p>
          <a:p>
            <a:pPr>
              <a:lnSpc>
                <a:spcPct val="80000"/>
              </a:lnSpc>
            </a:pPr>
            <a:r>
              <a:rPr lang="hr-HR" altLang="sr-Latn-RS" sz="2400"/>
              <a:t>Cochraneova knjižnica je dostupna hrvatskoj akademskoj zajednici i zdravstvenim ustanovama preko </a:t>
            </a:r>
            <a:r>
              <a:rPr lang="hr-HR" altLang="sr-Latn-RS" sz="2400">
                <a:hlinkClick r:id="rId3"/>
              </a:rPr>
              <a:t>Ovidovog</a:t>
            </a:r>
            <a:r>
              <a:rPr lang="hr-HR" altLang="sr-Latn-RS" sz="2400"/>
              <a:t> sučelja </a:t>
            </a:r>
            <a:endParaRPr lang="en-US" altLang="sr-Latn-RS" sz="2400"/>
          </a:p>
          <a:p>
            <a:pPr>
              <a:lnSpc>
                <a:spcPct val="80000"/>
              </a:lnSpc>
            </a:pPr>
            <a:endParaRPr lang="hr-HR" altLang="sr-Latn-RS" sz="2400"/>
          </a:p>
          <a:p>
            <a:pPr lvl="1">
              <a:lnSpc>
                <a:spcPct val="80000"/>
              </a:lnSpc>
            </a:pPr>
            <a:r>
              <a:rPr lang="hr-HR" altLang="sr-Latn-RS" sz="2000"/>
              <a:t>Ostali je mogu pretraživati do razine sažetaka</a:t>
            </a:r>
          </a:p>
          <a:p>
            <a:endParaRPr lang="en-US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731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F9054-8CD8-44E5-B054-EC971349C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563" y="820754"/>
            <a:ext cx="7342141" cy="46005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hr-HR" altLang="sr-Latn-RS"/>
              <a:t>Cochrane knjižnica </a:t>
            </a:r>
            <a:r>
              <a:rPr lang="en-US" altLang="sr-Latn-RS"/>
              <a:t>sadrž</a:t>
            </a:r>
            <a:r>
              <a:rPr lang="hr-HR" altLang="sr-Latn-RS"/>
              <a:t>i</a:t>
            </a:r>
            <a:r>
              <a:rPr lang="en-US" altLang="sr-Latn-RS"/>
              <a:t> različite baze podataka</a:t>
            </a:r>
            <a:r>
              <a:rPr lang="hr-HR" altLang="sr-Latn-RS"/>
              <a:t>, najvažnije su:</a:t>
            </a:r>
            <a:endParaRPr lang="en-US" altLang="sr-Latn-RS"/>
          </a:p>
          <a:p>
            <a:pPr>
              <a:lnSpc>
                <a:spcPct val="80000"/>
              </a:lnSpc>
            </a:pPr>
            <a:endParaRPr lang="hr-HR" altLang="sr-Latn-RS"/>
          </a:p>
          <a:p>
            <a:pPr lvl="1">
              <a:lnSpc>
                <a:spcPct val="80000"/>
              </a:lnSpc>
            </a:pPr>
            <a:r>
              <a:rPr lang="hr-HR" altLang="sr-Latn-RS" sz="2400" b="1"/>
              <a:t>The </a:t>
            </a:r>
            <a:r>
              <a:rPr lang="en-US" altLang="sr-Latn-RS" sz="2400" b="1"/>
              <a:t>Cochrane Database of Systematic Reviews </a:t>
            </a:r>
            <a:endParaRPr lang="hr-HR" altLang="sr-Latn-RS" sz="2400" b="1"/>
          </a:p>
          <a:p>
            <a:pPr lvl="2">
              <a:lnSpc>
                <a:spcPct val="80000"/>
              </a:lnSpc>
            </a:pPr>
            <a:r>
              <a:rPr lang="en-US" altLang="sr-Latn-RS" sz="2000"/>
              <a:t>sustavni pregled</a:t>
            </a:r>
            <a:r>
              <a:rPr lang="hr-HR" altLang="sr-Latn-RS" sz="2000"/>
              <a:t>ni članci i protokoli za članke koji su u postupku izrade</a:t>
            </a:r>
          </a:p>
          <a:p>
            <a:pPr lvl="2">
              <a:lnSpc>
                <a:spcPct val="80000"/>
              </a:lnSpc>
            </a:pPr>
            <a:r>
              <a:rPr lang="en-US" altLang="sr-Latn-RS" sz="2000"/>
              <a:t>najbolji izvor podataka o učinkovitosti terapije</a:t>
            </a:r>
            <a:endParaRPr lang="hr-HR" altLang="sr-Latn-RS" sz="2000"/>
          </a:p>
          <a:p>
            <a:pPr lvl="2">
              <a:lnSpc>
                <a:spcPct val="80000"/>
              </a:lnSpc>
              <a:buNone/>
            </a:pPr>
            <a:endParaRPr lang="hr-HR" altLang="sr-Latn-RS" sz="1800"/>
          </a:p>
          <a:p>
            <a:pPr lvl="1">
              <a:lnSpc>
                <a:spcPct val="80000"/>
              </a:lnSpc>
            </a:pPr>
            <a:r>
              <a:rPr lang="en-US" altLang="sr-Latn-RS" sz="2400" b="1"/>
              <a:t>Database of Abstracts of Revie</a:t>
            </a:r>
            <a:r>
              <a:rPr lang="hr-HR" altLang="sr-Latn-RS" sz="2400" b="1"/>
              <a:t>w</a:t>
            </a:r>
            <a:r>
              <a:rPr lang="en-US" altLang="sr-Latn-RS" sz="2400" b="1"/>
              <a:t>s of Effects</a:t>
            </a:r>
            <a:r>
              <a:rPr lang="hr-HR" altLang="sr-Latn-RS" sz="2400"/>
              <a:t> (DARE) </a:t>
            </a:r>
          </a:p>
          <a:p>
            <a:pPr lvl="2">
              <a:lnSpc>
                <a:spcPct val="80000"/>
              </a:lnSpc>
            </a:pPr>
            <a:r>
              <a:rPr lang="hr-HR" altLang="sr-Latn-RS" sz="2000"/>
              <a:t>strukturirani sažetci kvalitativno procijenjenih sustavnih pregleda koji nisu izrađeni u okviru Cochrane kolaboracije</a:t>
            </a:r>
          </a:p>
          <a:p>
            <a:pPr lvl="1">
              <a:lnSpc>
                <a:spcPct val="80000"/>
              </a:lnSpc>
              <a:buNone/>
            </a:pPr>
            <a:endParaRPr lang="en-US" altLang="sr-Latn-RS" sz="2000"/>
          </a:p>
          <a:p>
            <a:pPr lvl="1">
              <a:lnSpc>
                <a:spcPct val="80000"/>
              </a:lnSpc>
            </a:pPr>
            <a:r>
              <a:rPr lang="hr-HR" altLang="sr-Latn-RS" sz="2400" b="1"/>
              <a:t>The </a:t>
            </a:r>
            <a:r>
              <a:rPr lang="en-US" altLang="sr-Latn-RS" sz="2400" b="1"/>
              <a:t>Cochrane Central Register of Controlled Trials </a:t>
            </a:r>
            <a:r>
              <a:rPr lang="hr-HR" altLang="sr-Latn-RS" sz="2400"/>
              <a:t>(CENTRAL)  </a:t>
            </a:r>
          </a:p>
          <a:p>
            <a:pPr lvl="2">
              <a:lnSpc>
                <a:spcPct val="80000"/>
              </a:lnSpc>
            </a:pPr>
            <a:r>
              <a:rPr lang="hr-HR" altLang="sr-Latn-RS" sz="2000"/>
              <a:t>nezaobilazan izvor randomiziranih kontroliranih pokusa koji se preuzimaju iz različitih baza (MEDLINE, EMBASE…) ili su pronađeni ručnim pretraživanjem literature</a:t>
            </a:r>
          </a:p>
          <a:p>
            <a:endParaRPr lang="hr-H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9B7368-98DC-4FB7-8B37-8E6DEFE0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</p:spPr>
        <p:txBody>
          <a:bodyPr>
            <a:normAutofit/>
          </a:bodyPr>
          <a:lstStyle/>
          <a:p>
            <a:r>
              <a:rPr lang="hr-HR" altLang="sr-Latn-RS" sz="4800" b="1">
                <a:latin typeface="Arial" panose="020B0604020202020204" pitchFamily="34" charset="0"/>
              </a:rPr>
              <a:t>The Cochrane Library</a:t>
            </a:r>
            <a:endParaRPr lang="hr-HR" sz="4800" b="1"/>
          </a:p>
        </p:txBody>
      </p:sp>
    </p:spTree>
    <p:extLst>
      <p:ext uri="{BB962C8B-B14F-4D97-AF65-F5344CB8AC3E}">
        <p14:creationId xmlns:p14="http://schemas.microsoft.com/office/powerpoint/2010/main" val="68395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D509A6EF-FE12-45A6-9DC3-810A1BB90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6" y="549276"/>
            <a:ext cx="82010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3D7D8E32-A3C8-45FB-AC4D-A77FE566058C}"/>
              </a:ext>
            </a:extLst>
          </p:cNvPr>
          <p:cNvSpPr/>
          <p:nvPr/>
        </p:nvSpPr>
        <p:spPr>
          <a:xfrm>
            <a:off x="1992313" y="2781300"/>
            <a:ext cx="431800" cy="15113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AA3406-9997-449E-9623-30D89058C453}"/>
              </a:ext>
            </a:extLst>
          </p:cNvPr>
          <p:cNvSpPr txBox="1"/>
          <p:nvPr/>
        </p:nvSpPr>
        <p:spPr>
          <a:xfrm>
            <a:off x="1524000" y="1412876"/>
            <a:ext cx="395288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hr-HR" b="1" dirty="0">
                <a:solidFill>
                  <a:schemeClr val="accent1"/>
                </a:solidFill>
              </a:rPr>
              <a:t>COCHRANE    </a:t>
            </a:r>
            <a:br>
              <a:rPr lang="hr-HR" b="1" dirty="0">
                <a:solidFill>
                  <a:schemeClr val="accent1"/>
                </a:solidFill>
              </a:rPr>
            </a:br>
            <a:endParaRPr lang="hr-HR" b="1" dirty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hr-HR" b="1" dirty="0">
                <a:solidFill>
                  <a:schemeClr val="accent1"/>
                </a:solidFill>
              </a:rPr>
              <a:t>L</a:t>
            </a:r>
          </a:p>
          <a:p>
            <a:pPr eaLnBrk="1" hangingPunct="1">
              <a:defRPr/>
            </a:pPr>
            <a:r>
              <a:rPr lang="hr-HR" b="1">
                <a:solidFill>
                  <a:schemeClr val="accent1"/>
                </a:solidFill>
              </a:rPr>
              <a:t>I</a:t>
            </a:r>
            <a:endParaRPr lang="en-US" b="1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hr-HR" b="1">
                <a:solidFill>
                  <a:schemeClr val="accent1"/>
                </a:solidFill>
              </a:rPr>
              <a:t>BRARY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F9054-8CD8-44E5-B054-EC971349C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563" y="820754"/>
            <a:ext cx="7342141" cy="4600576"/>
          </a:xfrm>
        </p:spPr>
        <p:txBody>
          <a:bodyPr>
            <a:normAutofit/>
          </a:bodyPr>
          <a:lstStyle/>
          <a:p>
            <a:r>
              <a:rPr lang="hr-HR">
                <a:hlinkClick r:id="rId2"/>
              </a:rPr>
              <a:t>SUMSearch</a:t>
            </a:r>
            <a:r>
              <a:rPr lang="hr-HR"/>
              <a:t> </a:t>
            </a:r>
            <a:endParaRPr lang="en-US"/>
          </a:p>
          <a:p>
            <a:pPr lvl="1"/>
            <a:r>
              <a:rPr lang="hr-HR"/>
              <a:t>Istovremeno pretražuje različite medicinske izvore (DARE, Medline, National Guideline Clearinghouse)</a:t>
            </a:r>
          </a:p>
          <a:p>
            <a:pPr lvl="1"/>
            <a:r>
              <a:rPr lang="hr-HR"/>
              <a:t>pristup slobodan</a:t>
            </a:r>
          </a:p>
          <a:p>
            <a:r>
              <a:rPr lang="hr-HR">
                <a:hlinkClick r:id="rId3"/>
              </a:rPr>
              <a:t>TRIPDatabase</a:t>
            </a:r>
            <a:r>
              <a:rPr lang="hr-HR"/>
              <a:t> </a:t>
            </a:r>
            <a:endParaRPr lang="en-US"/>
          </a:p>
          <a:p>
            <a:pPr lvl="1"/>
            <a:r>
              <a:rPr lang="hr-HR"/>
              <a:t>Pretražuje veliki broj EBM-izvora</a:t>
            </a:r>
          </a:p>
          <a:p>
            <a:pPr lvl="1"/>
            <a:r>
              <a:rPr lang="hr-HR"/>
              <a:t>pristup slobodan do određene razine</a:t>
            </a:r>
          </a:p>
          <a:p>
            <a:r>
              <a:rPr lang="hr-HR">
                <a:hlinkClick r:id="rId4"/>
              </a:rPr>
              <a:t>UpToDate</a:t>
            </a:r>
            <a:r>
              <a:rPr lang="hr-HR"/>
              <a:t> </a:t>
            </a:r>
            <a:endParaRPr lang="en-US"/>
          </a:p>
          <a:p>
            <a:pPr lvl="1"/>
            <a:r>
              <a:rPr lang="hr-HR"/>
              <a:t>Komercijalni servis koji daje odgovore na klinička pitanja</a:t>
            </a:r>
          </a:p>
          <a:p>
            <a:endParaRPr lang="hr-H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9B7368-98DC-4FB7-8B37-8E6DEFE0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</p:spPr>
        <p:txBody>
          <a:bodyPr>
            <a:normAutofit/>
          </a:bodyPr>
          <a:lstStyle/>
          <a:p>
            <a:r>
              <a:rPr lang="en-US" altLang="sr-Latn-RS" sz="4800" b="1">
                <a:latin typeface="Arial" panose="020B0604020202020204" pitchFamily="34" charset="0"/>
              </a:rPr>
              <a:t>INFO</a:t>
            </a:r>
            <a:br>
              <a:rPr lang="en-US" altLang="sr-Latn-RS" sz="4800" b="1">
                <a:latin typeface="Arial" panose="020B0604020202020204" pitchFamily="34" charset="0"/>
              </a:rPr>
            </a:br>
            <a:r>
              <a:rPr lang="en-US" altLang="sr-Latn-RS" sz="3200">
                <a:latin typeface="Arial" panose="020B0604020202020204" pitchFamily="34" charset="0"/>
              </a:rPr>
              <a:t>sustavi</a:t>
            </a:r>
            <a:endParaRPr lang="hr-HR" sz="3200"/>
          </a:p>
        </p:txBody>
      </p:sp>
    </p:spTree>
    <p:extLst>
      <p:ext uri="{BB962C8B-B14F-4D97-AF65-F5344CB8AC3E}">
        <p14:creationId xmlns:p14="http://schemas.microsoft.com/office/powerpoint/2010/main" val="15752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405EC3-5FB9-4860-90C2-BA62581ECC8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670520" y="1371600"/>
            <a:ext cx="7315200" cy="4114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E854D4-BB18-4A63-9E98-EFE9D385F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99" y="2105892"/>
            <a:ext cx="4162521" cy="2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0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041F-F8DE-41F8-9260-2D5600F8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>PRISTUPI</a:t>
            </a:r>
            <a:br>
              <a:rPr lang="en-US"/>
            </a:br>
            <a:r>
              <a:rPr lang="en-US"/>
              <a:t>izvorima</a:t>
            </a:r>
            <a:br>
              <a:rPr lang="en-US"/>
            </a:br>
            <a:br>
              <a:rPr lang="en-US"/>
            </a:br>
            <a:r>
              <a:rPr lang="en-US" sz="2400"/>
              <a:t>a) slobodni</a:t>
            </a:r>
            <a:br>
              <a:rPr lang="en-US" sz="2400"/>
            </a:br>
            <a:r>
              <a:rPr lang="en-US" sz="2400"/>
              <a:t>b) uz licencu</a:t>
            </a:r>
            <a:br>
              <a:rPr lang="en-US" sz="2400"/>
            </a:br>
            <a:br>
              <a:rPr lang="en-US" sz="2400"/>
            </a:br>
            <a:br>
              <a:rPr lang="en-US" sz="2400"/>
            </a:br>
            <a:r>
              <a:rPr lang="en-US" sz="2400" b="1">
                <a:solidFill>
                  <a:srgbClr val="F2B3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NACIONALNE LICENCE</a:t>
            </a:r>
            <a:endParaRPr lang="hr-HR" sz="2400" b="1">
              <a:solidFill>
                <a:srgbClr val="F2B3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84CB5E-0CA4-408F-AB45-4089C2B62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Registrirajte se na fakultetskom računalu</a:t>
            </a:r>
          </a:p>
          <a:p>
            <a:r>
              <a:rPr lang="en-US"/>
              <a:t>Možete koristiti bilo koju e-mail adresu (WOS)</a:t>
            </a:r>
          </a:p>
          <a:p>
            <a:r>
              <a:rPr lang="en-US"/>
              <a:t>Potvrdite svoju račun putem e-maila (WOS)</a:t>
            </a:r>
          </a:p>
          <a:p>
            <a:r>
              <a:rPr lang="en-US"/>
              <a:t>Koristite adresu u sustavu </a:t>
            </a:r>
            <a:r>
              <a:rPr lang="hr-HR" altLang="sr-Latn-RS"/>
              <a:t>AAI@EduHr</a:t>
            </a:r>
            <a:endParaRPr lang="en-US" altLang="sr-Latn-RS"/>
          </a:p>
          <a:p>
            <a:pPr marL="0" indent="0">
              <a:buNone/>
            </a:pPr>
            <a:r>
              <a:rPr lang="en-US" altLang="sr-Latn-RS"/>
              <a:t>   </a:t>
            </a:r>
            <a:r>
              <a:rPr lang="en-US"/>
              <a:t>(SCOPUS)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Od kuće slobodno pristupate putem prijave!</a:t>
            </a:r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A441D-D4CE-4EFB-A0C0-58AC70C9F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298" y="1719563"/>
            <a:ext cx="1342294" cy="543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608F25-0734-4311-98A4-C3A67D9EA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421" y="3661686"/>
            <a:ext cx="2640694" cy="7564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C4A7D6-4E4F-43F2-93DF-038A82CCA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499" y="3515389"/>
            <a:ext cx="1481799" cy="152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CA9847-DD1F-4D79-8A0A-51EF37C5D7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Dohvaćanje informacija</a:t>
            </a:r>
            <a:endParaRPr lang="hr-HR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4749DEF-C4DB-475B-AA4D-0AE6C0E3D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/>
              <a:t>Alati</a:t>
            </a:r>
            <a:endParaRPr lang="hr-HR" sz="4000"/>
          </a:p>
        </p:txBody>
      </p:sp>
    </p:spTree>
    <p:extLst>
      <p:ext uri="{BB962C8B-B14F-4D97-AF65-F5344CB8AC3E}">
        <p14:creationId xmlns:p14="http://schemas.microsoft.com/office/powerpoint/2010/main" val="281923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FD5F-D9EE-43AF-92A6-47338CA5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Pokazatelji uspješnosti dohvaćanja</a:t>
            </a:r>
            <a:endParaRPr lang="hr-HR"/>
          </a:p>
        </p:txBody>
      </p:sp>
      <p:pic>
        <p:nvPicPr>
          <p:cNvPr id="4" name="Content Placeholder 3" descr="A diagram of a diagram&#10;&#10;Description automatically generated">
            <a:extLst>
              <a:ext uri="{FF2B5EF4-FFF2-40B4-BE49-F238E27FC236}">
                <a16:creationId xmlns:a16="http://schemas.microsoft.com/office/drawing/2014/main" id="{38BB8DEE-56E7-460C-955C-68E698CEFF4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07" y="432191"/>
            <a:ext cx="6807512" cy="51737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9545BA-F975-4227-931C-0E911E8D7D97}"/>
              </a:ext>
            </a:extLst>
          </p:cNvPr>
          <p:cNvSpPr/>
          <p:nvPr/>
        </p:nvSpPr>
        <p:spPr>
          <a:xfrm>
            <a:off x="4617421" y="5705732"/>
            <a:ext cx="5708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što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složenija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strategija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pretraživanja</a:t>
            </a:r>
            <a:r>
              <a:rPr lang="en-US" sz="1600" dirty="0">
                <a:solidFill>
                  <a:srgbClr val="FF0000"/>
                </a:solidFill>
              </a:rPr>
              <a:t> s </a:t>
            </a:r>
            <a:r>
              <a:rPr lang="en-US" sz="1600" dirty="0" err="1">
                <a:solidFill>
                  <a:srgbClr val="FF0000"/>
                </a:solidFill>
              </a:rPr>
              <a:t>ciljem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izbjegavanja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lažno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pozitivnih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rezultata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ideal A=B</a:t>
            </a:r>
          </a:p>
        </p:txBody>
      </p:sp>
    </p:spTree>
    <p:extLst>
      <p:ext uri="{BB962C8B-B14F-4D97-AF65-F5344CB8AC3E}">
        <p14:creationId xmlns:p14="http://schemas.microsoft.com/office/powerpoint/2010/main" val="38729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4B8EC-E7DB-4678-9C03-6616AD9A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Načini dohvaćanja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6BCFE-C303-4A21-9B7A-04ABE5BEC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22919"/>
            <a:ext cx="7315200" cy="5403018"/>
          </a:xfrm>
        </p:spPr>
        <p:txBody>
          <a:bodyPr>
            <a:spAutoFit/>
          </a:bodyPr>
          <a:lstStyle/>
          <a:p>
            <a:r>
              <a:rPr lang="en-US" b="1" dirty="0" err="1"/>
              <a:t>Unos</a:t>
            </a:r>
            <a:r>
              <a:rPr lang="en-US" b="1" dirty="0"/>
              <a:t> </a:t>
            </a:r>
            <a:r>
              <a:rPr lang="en-US" b="1" dirty="0" err="1"/>
              <a:t>upita</a:t>
            </a:r>
            <a:endParaRPr lang="en-US" b="1" dirty="0"/>
          </a:p>
          <a:p>
            <a:pPr lvl="1"/>
            <a:r>
              <a:rPr lang="en-US" sz="2000" dirty="0"/>
              <a:t>full text search (bez </a:t>
            </a:r>
            <a:r>
              <a:rPr lang="en-US" sz="2000" dirty="0" err="1"/>
              <a:t>razumijevanja</a:t>
            </a:r>
            <a:r>
              <a:rPr lang="en-US" sz="2000" dirty="0"/>
              <a:t> </a:t>
            </a:r>
            <a:r>
              <a:rPr lang="en-US" sz="2000" dirty="0" err="1"/>
              <a:t>značenja</a:t>
            </a:r>
            <a:r>
              <a:rPr lang="en-US" sz="2000" dirty="0"/>
              <a:t>)</a:t>
            </a:r>
          </a:p>
          <a:p>
            <a:r>
              <a:rPr lang="en-US" b="1" dirty="0" err="1"/>
              <a:t>Semantičko</a:t>
            </a:r>
            <a:r>
              <a:rPr lang="en-US" b="1" dirty="0"/>
              <a:t> </a:t>
            </a:r>
            <a:r>
              <a:rPr lang="en-US" b="1" dirty="0" err="1"/>
              <a:t>pretraživanje</a:t>
            </a:r>
            <a:endParaRPr lang="en-US" b="1" dirty="0"/>
          </a:p>
          <a:p>
            <a:pPr lvl="1"/>
            <a:r>
              <a:rPr lang="en-US" sz="2000" dirty="0" err="1"/>
              <a:t>kombinacija</a:t>
            </a:r>
            <a:r>
              <a:rPr lang="en-US" sz="2000" dirty="0"/>
              <a:t> </a:t>
            </a:r>
            <a:r>
              <a:rPr lang="en-US" sz="2000" dirty="0" err="1"/>
              <a:t>upita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NLP</a:t>
            </a:r>
          </a:p>
          <a:p>
            <a:pPr lvl="2"/>
            <a:r>
              <a:rPr lang="en-US" sz="2000" dirty="0"/>
              <a:t>NLP (</a:t>
            </a:r>
            <a:r>
              <a:rPr lang="en-US" sz="2000" b="1" dirty="0"/>
              <a:t>N</a:t>
            </a:r>
            <a:r>
              <a:rPr lang="en-US" sz="2000" dirty="0"/>
              <a:t>atural </a:t>
            </a:r>
            <a:r>
              <a:rPr lang="en-US" sz="2000" b="1" dirty="0"/>
              <a:t>L</a:t>
            </a:r>
            <a:r>
              <a:rPr lang="en-US" sz="2000" dirty="0"/>
              <a:t>anguage </a:t>
            </a:r>
            <a:r>
              <a:rPr lang="en-US" sz="2000" b="1" dirty="0"/>
              <a:t>P</a:t>
            </a:r>
            <a:r>
              <a:rPr lang="en-US" sz="2000" dirty="0"/>
              <a:t>rocessing) </a:t>
            </a:r>
            <a:r>
              <a:rPr lang="en-US" sz="2000" dirty="0" err="1"/>
              <a:t>potkategorija</a:t>
            </a:r>
            <a:r>
              <a:rPr lang="en-US" sz="2000" dirty="0"/>
              <a:t> </a:t>
            </a:r>
            <a:r>
              <a:rPr lang="en-US" sz="2000" dirty="0" err="1"/>
              <a:t>umjetne</a:t>
            </a:r>
            <a:r>
              <a:rPr lang="en-US" sz="2000" dirty="0"/>
              <a:t> </a:t>
            </a:r>
            <a:r>
              <a:rPr lang="en-US" sz="2000" dirty="0" err="1"/>
              <a:t>inteligencije</a:t>
            </a:r>
            <a:r>
              <a:rPr lang="en-US" sz="2000" dirty="0"/>
              <a:t> </a:t>
            </a:r>
            <a:r>
              <a:rPr lang="en-US" sz="2000" dirty="0" err="1"/>
              <a:t>kojoj</a:t>
            </a:r>
            <a:r>
              <a:rPr lang="en-US" sz="2000" dirty="0"/>
              <a:t> je </a:t>
            </a:r>
            <a:r>
              <a:rPr lang="en-US" sz="2000" dirty="0" err="1"/>
              <a:t>cilj</a:t>
            </a:r>
            <a:r>
              <a:rPr lang="en-US" sz="2000" dirty="0"/>
              <a:t> </a:t>
            </a:r>
            <a:r>
              <a:rPr lang="en-US" sz="2000" dirty="0" err="1"/>
              <a:t>razumjeti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interpretirati</a:t>
            </a:r>
            <a:r>
              <a:rPr lang="en-US" sz="2000" dirty="0"/>
              <a:t> </a:t>
            </a:r>
            <a:r>
              <a:rPr lang="en-US" sz="2000" dirty="0" err="1"/>
              <a:t>ljudski</a:t>
            </a:r>
            <a:r>
              <a:rPr lang="en-US" sz="2000" dirty="0"/>
              <a:t> </a:t>
            </a:r>
            <a:r>
              <a:rPr lang="en-US" sz="2000" dirty="0" err="1"/>
              <a:t>jezik</a:t>
            </a:r>
            <a:endParaRPr lang="en-US" sz="2000" dirty="0"/>
          </a:p>
          <a:p>
            <a:pPr lvl="1"/>
            <a:r>
              <a:rPr lang="en-US" sz="2000" dirty="0" err="1"/>
              <a:t>cilj</a:t>
            </a:r>
            <a:r>
              <a:rPr lang="en-US" sz="2000" dirty="0"/>
              <a:t> je </a:t>
            </a:r>
            <a:r>
              <a:rPr lang="en-US" sz="2000" dirty="0" err="1"/>
              <a:t>razumjeti</a:t>
            </a:r>
            <a:r>
              <a:rPr lang="en-US" sz="2000" dirty="0"/>
              <a:t> </a:t>
            </a:r>
            <a:r>
              <a:rPr lang="en-US" sz="2000" dirty="0" err="1"/>
              <a:t>značenje</a:t>
            </a:r>
            <a:r>
              <a:rPr lang="en-US" sz="2000" dirty="0"/>
              <a:t>/</a:t>
            </a:r>
            <a:r>
              <a:rPr lang="en-US" sz="2000" dirty="0" err="1"/>
              <a:t>semantiku</a:t>
            </a:r>
            <a:r>
              <a:rPr lang="en-US" sz="2000" dirty="0"/>
              <a:t> </a:t>
            </a:r>
            <a:r>
              <a:rPr lang="en-US" sz="2000" dirty="0" err="1"/>
              <a:t>upita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pretraživanih</a:t>
            </a:r>
            <a:r>
              <a:rPr lang="en-US" sz="2000" dirty="0"/>
              <a:t> </a:t>
            </a:r>
            <a:r>
              <a:rPr lang="en-US" sz="2000" dirty="0" err="1"/>
              <a:t>tekstova</a:t>
            </a:r>
            <a:endParaRPr lang="en-US" sz="2000" dirty="0"/>
          </a:p>
          <a:p>
            <a:pPr lvl="1"/>
            <a:r>
              <a:rPr lang="en-US" sz="2000" dirty="0" err="1"/>
              <a:t>koristi</a:t>
            </a:r>
            <a:r>
              <a:rPr lang="en-US" sz="2000" dirty="0"/>
              <a:t> </a:t>
            </a:r>
            <a:r>
              <a:rPr lang="en-US" sz="2000" dirty="0" err="1"/>
              <a:t>koncepte</a:t>
            </a:r>
            <a:r>
              <a:rPr lang="en-US" sz="2000" dirty="0"/>
              <a:t>/</a:t>
            </a:r>
            <a:r>
              <a:rPr lang="en-US" sz="2000" dirty="0" err="1"/>
              <a:t>grafove</a:t>
            </a:r>
            <a:r>
              <a:rPr lang="en-US" sz="2000" dirty="0"/>
              <a:t> </a:t>
            </a:r>
            <a:r>
              <a:rPr lang="en-US" sz="2000" dirty="0" err="1"/>
              <a:t>znanja</a:t>
            </a:r>
            <a:endParaRPr lang="en-US" sz="2000" dirty="0"/>
          </a:p>
          <a:p>
            <a:pPr lvl="1"/>
            <a:r>
              <a:rPr lang="en-US" sz="2000" b="1" dirty="0">
                <a:hlinkClick r:id="rId2"/>
              </a:rPr>
              <a:t>Scopus AI</a:t>
            </a:r>
            <a:endParaRPr lang="en-US" sz="2000" b="1" dirty="0"/>
          </a:p>
          <a:p>
            <a:pPr lvl="1"/>
            <a:r>
              <a:rPr lang="en-US" sz="2000" dirty="0"/>
              <a:t>MED BERT </a:t>
            </a:r>
            <a:r>
              <a:rPr lang="en-US" sz="2000" dirty="0" err="1"/>
              <a:t>sustav</a:t>
            </a:r>
            <a:endParaRPr lang="en-US" sz="2000" dirty="0"/>
          </a:p>
          <a:p>
            <a:pPr lvl="2"/>
            <a:r>
              <a:rPr lang="en-US" sz="2000" dirty="0"/>
              <a:t> </a:t>
            </a:r>
            <a:r>
              <a:rPr lang="en-US" sz="2000" dirty="0" err="1"/>
              <a:t>kodira</a:t>
            </a:r>
            <a:r>
              <a:rPr lang="en-US" sz="2000" dirty="0"/>
              <a:t> </a:t>
            </a:r>
            <a:r>
              <a:rPr lang="en-US" sz="2000" dirty="0" err="1"/>
              <a:t>medicinsko</a:t>
            </a:r>
            <a:r>
              <a:rPr lang="en-US" sz="2000" dirty="0"/>
              <a:t> </a:t>
            </a:r>
            <a:r>
              <a:rPr lang="en-US" sz="2000" dirty="0" err="1"/>
              <a:t>znanje</a:t>
            </a:r>
            <a:r>
              <a:rPr lang="en-US" sz="2000" dirty="0"/>
              <a:t> u </a:t>
            </a:r>
            <a:r>
              <a:rPr lang="en-US" sz="2000" dirty="0" err="1"/>
              <a:t>specifične</a:t>
            </a:r>
            <a:r>
              <a:rPr lang="en-US" sz="2000" dirty="0"/>
              <a:t> </a:t>
            </a:r>
            <a:r>
              <a:rPr lang="en-US" sz="2000" dirty="0" err="1"/>
              <a:t>tokene</a:t>
            </a:r>
            <a:endParaRPr lang="en-US" sz="2000" dirty="0"/>
          </a:p>
          <a:p>
            <a:pPr marL="502920" lvl="1" indent="0">
              <a:buNone/>
            </a:pPr>
            <a:endParaRPr lang="en-US" sz="2600" dirty="0"/>
          </a:p>
          <a:p>
            <a:pPr marL="502920" lvl="1" indent="0">
              <a:buNone/>
            </a:pPr>
            <a:endParaRPr lang="en-US" sz="1400" dirty="0"/>
          </a:p>
          <a:p>
            <a:pPr marL="50292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81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54AFD-6DF4-4FBE-81F6-D2ABA9F9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Upit /Querry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41D4D-B3DB-432F-B418-4CC1101F1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376" y="1005428"/>
            <a:ext cx="7315200" cy="6643357"/>
          </a:xfrm>
        </p:spPr>
        <p:txBody>
          <a:bodyPr>
            <a:spAutoFit/>
          </a:bodyPr>
          <a:lstStyle/>
          <a:p>
            <a:pPr lvl="1"/>
            <a:r>
              <a:rPr lang="en-US" sz="2800"/>
              <a:t>Kombinacija:</a:t>
            </a:r>
          </a:p>
          <a:p>
            <a:pPr lvl="2"/>
            <a:r>
              <a:rPr lang="en-US" sz="2800"/>
              <a:t>operatora</a:t>
            </a:r>
          </a:p>
          <a:p>
            <a:pPr lvl="3"/>
            <a:r>
              <a:rPr lang="en-US" sz="2600"/>
              <a:t>temeljnih Booleanovih (AND, OR, NOT)</a:t>
            </a:r>
          </a:p>
          <a:p>
            <a:pPr lvl="3"/>
            <a:r>
              <a:rPr lang="en-US" sz="2600"/>
              <a:t>operatora blizine</a:t>
            </a:r>
          </a:p>
          <a:p>
            <a:pPr lvl="2"/>
            <a:r>
              <a:rPr lang="en-US" sz="2800"/>
              <a:t>izraza</a:t>
            </a:r>
          </a:p>
          <a:p>
            <a:pPr lvl="3"/>
            <a:r>
              <a:rPr lang="en-US" sz="2600"/>
              <a:t>slobodno oblikovanih izraza</a:t>
            </a:r>
          </a:p>
          <a:p>
            <a:pPr lvl="3"/>
            <a:r>
              <a:rPr lang="en-US" sz="2600"/>
              <a:t>kontroliranih izraza / medicinski tezaurusi :</a:t>
            </a:r>
          </a:p>
          <a:p>
            <a:pPr lvl="4"/>
            <a:r>
              <a:rPr lang="en-US" sz="2800">
                <a:hlinkClick r:id="rId2"/>
              </a:rPr>
              <a:t>MESH</a:t>
            </a:r>
            <a:r>
              <a:rPr lang="en-US" sz="2800"/>
              <a:t> (</a:t>
            </a:r>
            <a:r>
              <a:rPr lang="en-US" sz="2800" b="1"/>
              <a:t>ME</a:t>
            </a:r>
            <a:r>
              <a:rPr lang="en-US" sz="2800"/>
              <a:t>dical </a:t>
            </a:r>
            <a:r>
              <a:rPr lang="en-US" sz="2800" b="1"/>
              <a:t>S</a:t>
            </a:r>
            <a:r>
              <a:rPr lang="en-US" sz="2800"/>
              <a:t>ubject </a:t>
            </a:r>
            <a:r>
              <a:rPr lang="en-US" sz="2800" b="1"/>
              <a:t>H</a:t>
            </a:r>
            <a:r>
              <a:rPr lang="en-US" sz="2800"/>
              <a:t>eadings, najpoznatiji medicinski tezaurus )</a:t>
            </a:r>
          </a:p>
          <a:p>
            <a:pPr lvl="4"/>
            <a:r>
              <a:rPr lang="en-US" sz="2800"/>
              <a:t>The </a:t>
            </a:r>
            <a:r>
              <a:rPr lang="en-US" sz="2800">
                <a:hlinkClick r:id="rId3"/>
              </a:rPr>
              <a:t>SPECIALIST</a:t>
            </a:r>
            <a:r>
              <a:rPr lang="en-US" sz="2800"/>
              <a:t> Lexicon</a:t>
            </a:r>
          </a:p>
          <a:p>
            <a:pPr marL="1417320" lvl="3" indent="0">
              <a:buNone/>
            </a:pPr>
            <a:endParaRPr lang="en-US" sz="2800"/>
          </a:p>
          <a:p>
            <a:pPr marL="502920" lvl="1" indent="0">
              <a:buNone/>
            </a:pPr>
            <a:endParaRPr lang="en-US" sz="2800"/>
          </a:p>
          <a:p>
            <a:pPr marL="1417320" lvl="3" indent="0">
              <a:buNone/>
            </a:pPr>
            <a:endParaRPr lang="en-US" sz="2400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847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0E5A-0FA1-4485-AA40-BFE4D22F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Ponavljanje postupka</a:t>
            </a:r>
            <a:endParaRPr lang="hr-HR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1528AD8-8D3B-470B-838A-F5DEDC836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506" y="909089"/>
            <a:ext cx="7102132" cy="503067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BD3CAF8-93F0-4FCD-A7A0-EC19E9275BD4}"/>
              </a:ext>
            </a:extLst>
          </p:cNvPr>
          <p:cNvSpPr txBox="1"/>
          <p:nvPr/>
        </p:nvSpPr>
        <p:spPr>
          <a:xfrm>
            <a:off x="4518837" y="287079"/>
            <a:ext cx="587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/>
              <a:t>1. Mhawi DN, Oleiwi HW, Saed NH, Al-Taie HL. An Efficient Information Retrieval System Using Evolutionary Algorithms. Network. 2022 Dec;2(4):583–605. </a:t>
            </a:r>
          </a:p>
        </p:txBody>
      </p:sp>
    </p:spTree>
    <p:extLst>
      <p:ext uri="{BB962C8B-B14F-4D97-AF65-F5344CB8AC3E}">
        <p14:creationId xmlns:p14="http://schemas.microsoft.com/office/powerpoint/2010/main" val="411141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F3D7C-A267-4818-8120-54D1EAC37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Oblikovanje upita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F8FE-4208-4C16-A04B-F97B3EFDF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Automatska formulaciju upita</a:t>
            </a:r>
          </a:p>
          <a:p>
            <a:pPr lvl="1"/>
            <a:r>
              <a:rPr lang="en-US"/>
              <a:t>predviđanje riječi koje će biti uključene u upit</a:t>
            </a:r>
          </a:p>
          <a:p>
            <a:r>
              <a:rPr lang="en-US" sz="2400"/>
              <a:t>Preoblikovanje upita</a:t>
            </a:r>
          </a:p>
          <a:p>
            <a:pPr lvl="1"/>
            <a:r>
              <a:rPr lang="en-US"/>
              <a:t>izmjena početnog upita radi boljeg odaziva i preciznosti</a:t>
            </a:r>
          </a:p>
          <a:p>
            <a:r>
              <a:rPr lang="en-US" sz="2400"/>
              <a:t>Proširenje upita (Query Expansion) </a:t>
            </a:r>
          </a:p>
          <a:p>
            <a:pPr lvl="1"/>
            <a:r>
              <a:rPr lang="en-US"/>
              <a:t>preoblikuje početni upit dodavanjem sličnih izraza, izvučenih iz nekoliko izvora</a:t>
            </a:r>
          </a:p>
          <a:p>
            <a:r>
              <a:rPr lang="en-US" sz="2400"/>
              <a:t>Optimizacija upita</a:t>
            </a:r>
          </a:p>
          <a:p>
            <a:pPr lvl="1"/>
            <a:r>
              <a:rPr lang="en-US"/>
              <a:t>prilagodba parametara pretraživanja</a:t>
            </a:r>
          </a:p>
        </p:txBody>
      </p:sp>
    </p:spTree>
    <p:extLst>
      <p:ext uri="{BB962C8B-B14F-4D97-AF65-F5344CB8AC3E}">
        <p14:creationId xmlns:p14="http://schemas.microsoft.com/office/powerpoint/2010/main" val="304958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23E1-CD2E-4020-822D-1D3D6B26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Booleanovi osnovni</a:t>
            </a:r>
            <a:br>
              <a:rPr lang="en-US"/>
            </a:br>
            <a:r>
              <a:rPr lang="en-US"/>
              <a:t>operatori</a:t>
            </a:r>
            <a:br>
              <a:rPr lang="en-US"/>
            </a:br>
            <a:endParaRPr lang="hr-H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E1E641-913F-4476-BB7F-601FD4BC0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9" y="1366838"/>
            <a:ext cx="7315198" cy="4114799"/>
          </a:xfrm>
        </p:spPr>
      </p:pic>
    </p:spTree>
    <p:extLst>
      <p:ext uri="{BB962C8B-B14F-4D97-AF65-F5344CB8AC3E}">
        <p14:creationId xmlns:p14="http://schemas.microsoft.com/office/powerpoint/2010/main" val="87772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C1C5F-3E2F-4D5C-B054-56E6981F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Bazični Booleanovi operatori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C7972-2943-454A-8AAF-76638C68A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“X” AND “Y” daje rezultate koji u sebi sadrže izraz X i izraz Y</a:t>
            </a:r>
          </a:p>
          <a:p>
            <a:r>
              <a:rPr lang="en-US"/>
              <a:t>“X” OR “Y” daje rezultae koji u sebi imaju barem jedan od navedenih izraza (X ili Y)</a:t>
            </a:r>
          </a:p>
          <a:p>
            <a:r>
              <a:rPr lang="en-US"/>
              <a:t>NOT “X” isključuje rezultate koji u sebi imaju izraz X</a:t>
            </a:r>
          </a:p>
          <a:p>
            <a:pPr lvl="1"/>
            <a:r>
              <a:rPr lang="en-US"/>
              <a:t>smanjuje broj lažno pozitivnih rezultata</a:t>
            </a:r>
          </a:p>
        </p:txBody>
      </p:sp>
    </p:spTree>
    <p:extLst>
      <p:ext uri="{BB962C8B-B14F-4D97-AF65-F5344CB8AC3E}">
        <p14:creationId xmlns:p14="http://schemas.microsoft.com/office/powerpoint/2010/main" val="13052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3672-ADFE-4D13-9FB8-5160E5AB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Operatori blizine</a:t>
            </a:r>
            <a:endParaRPr lang="hr-HR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B0AB0-A621-4CC5-AAA5-656D2B4C4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Svaka baza ima svoje specifične operatore blizine i pravila</a:t>
            </a:r>
          </a:p>
          <a:p>
            <a:pPr lvl="1"/>
            <a:r>
              <a:rPr lang="en-US">
                <a:hlinkClick r:id="rId2"/>
              </a:rPr>
              <a:t>WEB of science</a:t>
            </a:r>
            <a:endParaRPr lang="en-US"/>
          </a:p>
          <a:p>
            <a:pPr lvl="1"/>
            <a:r>
              <a:rPr lang="en-US">
                <a:hlinkClick r:id="rId3"/>
              </a:rPr>
              <a:t>SCOPUS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784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CA9847-DD1F-4D79-8A0A-51EF37C5D7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Baze podataka</a:t>
            </a:r>
            <a:endParaRPr lang="hr-HR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4749DEF-C4DB-475B-AA4D-0AE6C0E3D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Izvori za dohvaćanje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70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D2D3D-06B4-465F-ADAA-4D9007B9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</a:t>
            </a:r>
            <a:br>
              <a:rPr lang="en-US"/>
            </a:br>
            <a:r>
              <a:rPr lang="en-US" sz="8000" b="1"/>
              <a:t>PICO</a:t>
            </a:r>
            <a:endParaRPr lang="hr-HR" sz="8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C0993-3F8C-4879-BD60-3DA470326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tx1"/>
              </a:buClr>
              <a:buNone/>
              <a:defRPr/>
            </a:pPr>
            <a:r>
              <a:rPr lang="hr-HR" altLang="sr-Latn-RS" sz="3200" b="1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hr-HR" altLang="sr-Latn-RS">
                <a:solidFill>
                  <a:schemeClr val="tx2">
                    <a:lumMod val="60000"/>
                    <a:lumOff val="40000"/>
                  </a:schemeClr>
                </a:solidFill>
              </a:rPr>
              <a:t>atient</a:t>
            </a:r>
            <a:endParaRPr lang="hr-HR" altLang="sr-Latn-RS" sz="22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Clr>
                <a:schemeClr val="tx1"/>
              </a:buClr>
              <a:defRPr/>
            </a:pPr>
            <a:r>
              <a:rPr lang="hr-HR" altLang="sr-Latn-RS" sz="2200"/>
              <a:t>Za kojega bolesnika, populaciju ili problem se traži  informacija</a:t>
            </a:r>
            <a:r>
              <a:rPr lang="en-US" altLang="sr-Latn-RS" sz="2200"/>
              <a:t>?</a:t>
            </a:r>
            <a:endParaRPr lang="hr-HR" altLang="sr-Latn-RS" sz="2200"/>
          </a:p>
          <a:p>
            <a:pPr lvl="1">
              <a:buClr>
                <a:schemeClr val="tx1"/>
              </a:buClr>
              <a:buNone/>
              <a:defRPr/>
            </a:pPr>
            <a:r>
              <a:rPr lang="hr-HR" altLang="sr-Latn-RS" sz="3200" b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hr-HR" altLang="sr-Latn-RS">
                <a:solidFill>
                  <a:schemeClr val="tx2">
                    <a:lumMod val="60000"/>
                    <a:lumOff val="40000"/>
                  </a:schemeClr>
                </a:solidFill>
              </a:rPr>
              <a:t>ntervention</a:t>
            </a:r>
          </a:p>
          <a:p>
            <a:pPr lvl="1">
              <a:buClr>
                <a:schemeClr val="tx1"/>
              </a:buClr>
              <a:defRPr/>
            </a:pPr>
            <a:r>
              <a:rPr lang="hr-HR" altLang="sr-Latn-RS" sz="2200"/>
              <a:t> O kojoj se medicinskoj intervenciji radi</a:t>
            </a:r>
            <a:r>
              <a:rPr lang="en-US" altLang="sr-Latn-RS" sz="2200"/>
              <a:t>?</a:t>
            </a:r>
            <a:endParaRPr lang="hr-HR" altLang="sr-Latn-RS" sz="2200"/>
          </a:p>
          <a:p>
            <a:pPr lvl="1">
              <a:buClr>
                <a:schemeClr val="tx1"/>
              </a:buClr>
              <a:buNone/>
              <a:defRPr/>
            </a:pPr>
            <a:r>
              <a:rPr lang="hr-HR" altLang="sr-Latn-RS" sz="3200" b="1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hr-HR" altLang="sr-Latn-RS">
                <a:solidFill>
                  <a:schemeClr val="tx2">
                    <a:lumMod val="60000"/>
                    <a:lumOff val="40000"/>
                  </a:schemeClr>
                </a:solidFill>
              </a:rPr>
              <a:t>omparison</a:t>
            </a:r>
          </a:p>
          <a:p>
            <a:pPr lvl="1">
              <a:buClr>
                <a:schemeClr val="tx1"/>
              </a:buClr>
              <a:defRPr/>
            </a:pPr>
            <a:r>
              <a:rPr lang="hr-HR" altLang="sr-Latn-RS" sz="2200"/>
              <a:t> Postoji li alternativna intervencija</a:t>
            </a:r>
            <a:r>
              <a:rPr lang="en-US" altLang="sr-Latn-RS" sz="2200"/>
              <a:t>?</a:t>
            </a:r>
            <a:endParaRPr lang="hr-HR" altLang="sr-Latn-RS" sz="2200"/>
          </a:p>
          <a:p>
            <a:pPr lvl="1">
              <a:buClr>
                <a:schemeClr val="tx1"/>
              </a:buClr>
              <a:buNone/>
              <a:defRPr/>
            </a:pPr>
            <a:r>
              <a:rPr lang="hr-HR" altLang="sr-Latn-RS" sz="3200" b="1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hr-HR" altLang="sr-Latn-RS">
                <a:solidFill>
                  <a:schemeClr val="tx2">
                    <a:lumMod val="60000"/>
                    <a:lumOff val="40000"/>
                  </a:schemeClr>
                </a:solidFill>
              </a:rPr>
              <a:t>utcome</a:t>
            </a:r>
          </a:p>
          <a:p>
            <a:pPr lvl="1">
              <a:buClr>
                <a:schemeClr val="tx1"/>
              </a:buClr>
              <a:defRPr/>
            </a:pPr>
            <a:r>
              <a:rPr lang="hr-HR" altLang="sr-Latn-RS" sz="2200"/>
              <a:t> Kakav je učinak intervencije</a:t>
            </a:r>
            <a:r>
              <a:rPr lang="en-US" altLang="sr-Latn-RS" sz="2200"/>
              <a:t>?</a:t>
            </a:r>
            <a:endParaRPr lang="hr-HR" altLang="sr-Latn-RS" sz="2200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773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FBB4-6F45-4251-895F-0A17D502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>
                <a:latin typeface="Arial" panose="020B0604020202020204" pitchFamily="34" charset="0"/>
              </a:rPr>
              <a:t>Postupak </a:t>
            </a:r>
            <a:r>
              <a:rPr lang="hr-HR" altLang="sr-Latn-RS" sz="4800" b="1">
                <a:latin typeface="Arial" panose="020B0604020202020204" pitchFamily="34" charset="0"/>
              </a:rPr>
              <a:t>t</a:t>
            </a:r>
            <a:r>
              <a:rPr lang="en-US" altLang="sr-Latn-RS" sz="4800" b="1">
                <a:latin typeface="Arial" panose="020B0604020202020204" pitchFamily="34" charset="0"/>
              </a:rPr>
              <a:t>raženj</a:t>
            </a:r>
            <a:r>
              <a:rPr lang="hr-HR" altLang="sr-Latn-RS" sz="4800" b="1">
                <a:latin typeface="Arial" panose="020B0604020202020204" pitchFamily="34" charset="0"/>
              </a:rPr>
              <a:t>a</a:t>
            </a:r>
            <a:r>
              <a:rPr lang="en-US" altLang="sr-Latn-RS" sz="4800" b="1">
                <a:latin typeface="Arial" panose="020B0604020202020204" pitchFamily="34" charset="0"/>
              </a:rPr>
              <a:t> </a:t>
            </a:r>
            <a:r>
              <a:rPr lang="hr-HR" altLang="sr-Latn-RS">
                <a:latin typeface="Arial" panose="020B0604020202020204" pitchFamily="34" charset="0"/>
              </a:rPr>
              <a:t>izvora/dokaza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AEC20-154E-4F3B-9247-068B2B7F4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R</a:t>
            </a:r>
            <a:r>
              <a:rPr lang="en-US" altLang="sr-Latn-RS"/>
              <a:t>azličiti EBM izvori:</a:t>
            </a:r>
            <a:endParaRPr lang="hr-HR" altLang="sr-Latn-RS"/>
          </a:p>
          <a:p>
            <a:pPr>
              <a:buNone/>
              <a:defRPr/>
            </a:pPr>
            <a:r>
              <a:rPr lang="hr-HR" altLang="sr-Latn-RS"/>
              <a:t>	baze podataka (sustavni pregledi, strukturirani sažetci)</a:t>
            </a:r>
            <a:r>
              <a:rPr lang="en-US" altLang="sr-Latn-RS"/>
              <a:t>, časopisi, </a:t>
            </a:r>
            <a:r>
              <a:rPr lang="hr-HR" altLang="sr-Latn-RS"/>
              <a:t>smjernice</a:t>
            </a:r>
            <a:r>
              <a:rPr lang="en-US" altLang="sr-Latn-RS"/>
              <a:t>...</a:t>
            </a:r>
            <a:endParaRPr lang="hr-HR" altLang="sr-Latn-RS"/>
          </a:p>
          <a:p>
            <a:pPr>
              <a:defRPr/>
            </a:pPr>
            <a:r>
              <a:rPr lang="hr-HR" altLang="sr-Latn-RS"/>
              <a:t>Odabir izvora ovisi o naravi kliničkoga pitanja i raspoloživome vremenu</a:t>
            </a:r>
          </a:p>
          <a:p>
            <a:pPr>
              <a:defRPr/>
            </a:pPr>
            <a:r>
              <a:rPr lang="hr-HR" altLang="sr-Latn-RS"/>
              <a:t>Početi s izvorima koji sadržavaju već probrane podatke u sažetome obliku</a:t>
            </a:r>
          </a:p>
          <a:p>
            <a:pPr>
              <a:defRPr/>
            </a:pPr>
            <a:r>
              <a:rPr lang="hr-HR" altLang="sr-Latn-RS">
                <a:solidFill>
                  <a:schemeClr val="tx2">
                    <a:lumMod val="60000"/>
                    <a:lumOff val="40000"/>
                  </a:schemeClr>
                </a:solidFill>
              </a:rPr>
              <a:t>Najvišu dokaznu vrijednost </a:t>
            </a:r>
            <a:r>
              <a:rPr lang="hr-HR" altLang="sr-Latn-RS"/>
              <a:t>imaju meta-analize/sustavni pregledi, a zatim RCT-ovi</a:t>
            </a:r>
            <a:endParaRPr lang="en-US" altLang="sr-Latn-RS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346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BF769-437E-43C4-9D62-D1B2D3896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US" sz="3300" err="1"/>
              <a:t>Ključan</a:t>
            </a:r>
            <a:r>
              <a:rPr lang="en-US" sz="3300"/>
              <a:t> </a:t>
            </a:r>
            <a:r>
              <a:rPr lang="en-US" sz="3300" err="1"/>
              <a:t>aspekt</a:t>
            </a:r>
            <a:r>
              <a:rPr lang="en-US" sz="3300"/>
              <a:t> </a:t>
            </a:r>
            <a:r>
              <a:rPr lang="en-US" sz="3300" err="1"/>
              <a:t>biomedicinskih</a:t>
            </a:r>
            <a:r>
              <a:rPr lang="en-US" sz="3300"/>
              <a:t> </a:t>
            </a:r>
            <a:r>
              <a:rPr lang="en-US" sz="3300" err="1"/>
              <a:t>istraživanja</a:t>
            </a:r>
            <a:r>
              <a:rPr lang="en-US" sz="3300"/>
              <a:t> </a:t>
            </a:r>
            <a:r>
              <a:rPr lang="en-US" sz="3300" err="1"/>
              <a:t>i</a:t>
            </a:r>
            <a:r>
              <a:rPr lang="en-US" sz="3300"/>
              <a:t> medicine </a:t>
            </a:r>
            <a:r>
              <a:rPr lang="en-US" sz="3300" err="1"/>
              <a:t>utemeljene</a:t>
            </a:r>
            <a:r>
              <a:rPr lang="en-US" sz="3300"/>
              <a:t> </a:t>
            </a:r>
            <a:r>
              <a:rPr lang="en-US" sz="3300" err="1"/>
              <a:t>na</a:t>
            </a:r>
            <a:r>
              <a:rPr lang="en-US" sz="3300"/>
              <a:t> </a:t>
            </a:r>
            <a:r>
              <a:rPr lang="en-US" sz="3300" err="1"/>
              <a:t>dokazima</a:t>
            </a:r>
            <a:endParaRPr lang="hr-HR" sz="33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A2B1C-7E82-4B61-A8A9-8C4E735A8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en-US" b="1" dirty="0" err="1"/>
              <a:t>Izvori</a:t>
            </a:r>
            <a:r>
              <a:rPr lang="en-US" b="1" dirty="0"/>
              <a:t> </a:t>
            </a:r>
            <a:r>
              <a:rPr lang="en-US" b="1"/>
              <a:t>za dohvaćanje / baze podataka</a:t>
            </a:r>
            <a:endParaRPr lang="en-US" b="1" dirty="0"/>
          </a:p>
          <a:p>
            <a:pPr lvl="1"/>
            <a:r>
              <a:rPr lang="en-US" dirty="0"/>
              <a:t>PubMed</a:t>
            </a:r>
          </a:p>
          <a:p>
            <a:pPr lvl="1"/>
            <a:r>
              <a:rPr lang="en-US" dirty="0"/>
              <a:t>Google Scholar</a:t>
            </a:r>
          </a:p>
          <a:p>
            <a:pPr lvl="1"/>
            <a:r>
              <a:rPr lang="en-US" dirty="0"/>
              <a:t>Web of Science</a:t>
            </a:r>
          </a:p>
          <a:p>
            <a:pPr lvl="1"/>
            <a:r>
              <a:rPr lang="en-US" dirty="0"/>
              <a:t>Scopus</a:t>
            </a:r>
          </a:p>
          <a:p>
            <a:r>
              <a:rPr lang="en-US" b="1"/>
              <a:t>Alati </a:t>
            </a:r>
            <a:r>
              <a:rPr lang="en-US" b="1" dirty="0"/>
              <a:t>za </a:t>
            </a:r>
            <a:r>
              <a:rPr lang="en-US" b="1" dirty="0" err="1"/>
              <a:t>dohvaćanje</a:t>
            </a:r>
            <a:endParaRPr lang="en-US" b="1" dirty="0"/>
          </a:p>
          <a:p>
            <a:pPr lvl="1"/>
            <a:r>
              <a:rPr lang="en-US"/>
              <a:t>Upiti (samostalno oblikovani ili uz pomoć računala)</a:t>
            </a:r>
            <a:endParaRPr lang="en-US" dirty="0"/>
          </a:p>
          <a:p>
            <a:pPr lvl="1"/>
            <a:r>
              <a:rPr lang="en-US" dirty="0" err="1"/>
              <a:t>Sustavi</a:t>
            </a:r>
            <a:r>
              <a:rPr lang="en-US" dirty="0"/>
              <a:t> </a:t>
            </a:r>
            <a:r>
              <a:rPr lang="en-US" dirty="0" err="1"/>
              <a:t>umjetne</a:t>
            </a:r>
            <a:r>
              <a:rPr lang="en-US" dirty="0"/>
              <a:t> </a:t>
            </a:r>
            <a:r>
              <a:rPr lang="en-US" dirty="0" err="1"/>
              <a:t>inteligencije</a:t>
            </a:r>
            <a:endParaRPr lang="en-US" dirty="0"/>
          </a:p>
          <a:p>
            <a:pPr lvl="2"/>
            <a:r>
              <a:rPr lang="en-US" dirty="0">
                <a:hlinkClick r:id="rId2"/>
              </a:rPr>
              <a:t>SCOPUS API</a:t>
            </a:r>
            <a:endParaRPr lang="en-US" dirty="0"/>
          </a:p>
          <a:p>
            <a:pPr marL="502920" lvl="1" indent="0">
              <a:buNone/>
            </a:pPr>
            <a:endParaRPr lang="en-US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92132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D269-A439-4BF6-94E9-3B32CBDF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Baze podataka </a:t>
            </a:r>
            <a:br>
              <a:rPr lang="en-US"/>
            </a:br>
            <a:r>
              <a:rPr lang="en-US"/>
              <a:t>vrste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1110F-DA7F-46C1-8636-0BCC7E2C5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/>
              <a:t>Osnovne</a:t>
            </a:r>
            <a:r>
              <a:rPr lang="en-US"/>
              <a:t> vrste</a:t>
            </a:r>
            <a:r>
              <a:rPr lang="hr-HR"/>
              <a:t>:</a:t>
            </a:r>
          </a:p>
          <a:p>
            <a:pPr lvl="1"/>
            <a:r>
              <a:rPr lang="hr-HR"/>
              <a:t>Bibliografske</a:t>
            </a:r>
            <a:endParaRPr lang="en-US"/>
          </a:p>
          <a:p>
            <a:pPr lvl="2"/>
            <a:r>
              <a:rPr lang="en-US"/>
              <a:t>podaci </a:t>
            </a:r>
            <a:r>
              <a:rPr lang="hr-HR"/>
              <a:t>o primarnim izvorima: autor/i, naslov rada, naslov </a:t>
            </a:r>
            <a:r>
              <a:rPr lang="en-US"/>
              <a:t>knjige, naslov </a:t>
            </a:r>
            <a:r>
              <a:rPr lang="hr-HR"/>
              <a:t>časopisa, godina/svezak/stranice, naziv ustanove i sl., ključne riječi, sažetak…</a:t>
            </a:r>
          </a:p>
          <a:p>
            <a:pPr lvl="2"/>
            <a:r>
              <a:rPr lang="en-US"/>
              <a:t>Na području Biomedicine: MEDLINE, EMBASE, CURRENT CONTENTS, PsycINFO, CINAHL</a:t>
            </a:r>
          </a:p>
          <a:p>
            <a:pPr lvl="1"/>
            <a:r>
              <a:rPr lang="hr-HR"/>
              <a:t>Citatne</a:t>
            </a:r>
            <a:endParaRPr lang="en-US"/>
          </a:p>
          <a:p>
            <a:pPr lvl="2"/>
            <a:r>
              <a:rPr lang="en-US"/>
              <a:t>podaci o broju citata</a:t>
            </a:r>
          </a:p>
          <a:p>
            <a:pPr lvl="2"/>
            <a:r>
              <a:rPr lang="en-US"/>
              <a:t>WOS, SCOPUS, Google Scholar</a:t>
            </a:r>
            <a:endParaRPr lang="hr-HR"/>
          </a:p>
          <a:p>
            <a:pPr lvl="1"/>
            <a:r>
              <a:rPr lang="hr-HR"/>
              <a:t>Baze podataka s cjelovitim </a:t>
            </a:r>
            <a:r>
              <a:rPr lang="en-US"/>
              <a:t>tekstovima</a:t>
            </a:r>
          </a:p>
          <a:p>
            <a:pPr lvl="2"/>
            <a:r>
              <a:rPr lang="en-US">
                <a:hlinkClick r:id="rId2"/>
              </a:rPr>
              <a:t>Nature Journals Collection </a:t>
            </a:r>
            <a:endParaRPr lang="en-US"/>
          </a:p>
          <a:p>
            <a:pPr lvl="2"/>
            <a:r>
              <a:rPr lang="en-US">
                <a:hlinkClick r:id="rId3"/>
              </a:rPr>
              <a:t>Springer Journals </a:t>
            </a:r>
            <a:endParaRPr lang="en-US"/>
          </a:p>
          <a:p>
            <a:pPr lvl="2"/>
            <a:r>
              <a:rPr lang="en-US">
                <a:hlinkClick r:id="rId4"/>
              </a:rPr>
              <a:t>Cambridge Journals </a:t>
            </a:r>
            <a:endParaRPr lang="en-US"/>
          </a:p>
          <a:p>
            <a:pPr lvl="2"/>
            <a:r>
              <a:rPr lang="en-US">
                <a:hlinkClick r:id="rId5"/>
              </a:rPr>
              <a:t>IOPscience</a:t>
            </a:r>
            <a:endParaRPr lang="en-US"/>
          </a:p>
          <a:p>
            <a:pPr lvl="2"/>
            <a:r>
              <a:rPr lang="en-US">
                <a:hlinkClick r:id="rId6"/>
              </a:rPr>
              <a:t>Taylor &amp; Francis Subject Collections</a:t>
            </a:r>
            <a:endParaRPr lang="en-US"/>
          </a:p>
          <a:p>
            <a:pPr lvl="2"/>
            <a:r>
              <a:rPr lang="en-US">
                <a:hlinkClick r:id="rId7"/>
              </a:rPr>
              <a:t>The Cochrane Database of Systematic Reviews</a:t>
            </a:r>
            <a:endParaRPr lang="en-US"/>
          </a:p>
          <a:p>
            <a:pPr lvl="2"/>
            <a:r>
              <a:rPr lang="en-US"/>
              <a:t>...</a:t>
            </a:r>
          </a:p>
          <a:p>
            <a:pPr lvl="1"/>
            <a:r>
              <a:rPr lang="en-US"/>
              <a:t>Kombinirane</a:t>
            </a:r>
            <a:endParaRPr lang="hr-HR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72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6F17-39A3-4F95-8771-4373E8AD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NLM</a:t>
            </a:r>
            <a:br>
              <a:rPr lang="en-US"/>
            </a:br>
            <a:r>
              <a:rPr lang="en-US" sz="2400"/>
              <a:t>najpoznatije</a:t>
            </a:r>
            <a:r>
              <a:rPr lang="en-US"/>
              <a:t> </a:t>
            </a:r>
            <a:r>
              <a:rPr lang="en-US" sz="2400"/>
              <a:t>informacijsko</a:t>
            </a:r>
            <a:br>
              <a:rPr lang="en-US" sz="2400"/>
            </a:br>
            <a:r>
              <a:rPr lang="en-US" sz="2400"/>
              <a:t>čvorište za diseminaciju biomedicinskih </a:t>
            </a:r>
            <a:br>
              <a:rPr lang="en-US" sz="2400"/>
            </a:br>
            <a:r>
              <a:rPr lang="en-US" sz="2400"/>
              <a:t>informacija</a:t>
            </a:r>
            <a:endParaRPr lang="hr-HR" sz="24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CE8060-E3B7-410E-B1F4-7138C8AAC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9892" y="1296033"/>
            <a:ext cx="7062282" cy="397253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C475B-F803-4135-AE48-E50C9B295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658"/>
            <a:ext cx="10992041" cy="1097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37712A-F4A1-4AA6-AD57-F9062F21E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10" y="-394922"/>
            <a:ext cx="9483634" cy="2407626"/>
          </a:xfrm>
          <a:prstGeom prst="rect">
            <a:avLst/>
          </a:prstGeom>
        </p:spPr>
      </p:pic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643A4FB1-C0FE-482D-B423-CCC567F66B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3170" y="5268565"/>
            <a:ext cx="3336265" cy="5101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88F19D-5565-45E6-9894-0B97D2A5250D}"/>
              </a:ext>
            </a:extLst>
          </p:cNvPr>
          <p:cNvSpPr txBox="1"/>
          <p:nvPr/>
        </p:nvSpPr>
        <p:spPr>
          <a:xfrm>
            <a:off x="4063198" y="5114682"/>
            <a:ext cx="2865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Katalog</a:t>
            </a:r>
            <a:r>
              <a:rPr lang="en-US"/>
              <a:t> </a:t>
            </a:r>
            <a:endParaRPr lang="hr-HR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43FAA2B-F61C-43B7-87B3-02752455B609}"/>
              </a:ext>
            </a:extLst>
          </p:cNvPr>
          <p:cNvSpPr/>
          <p:nvPr/>
        </p:nvSpPr>
        <p:spPr>
          <a:xfrm>
            <a:off x="6030373" y="5386197"/>
            <a:ext cx="593025" cy="318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98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A350A-A178-4BB7-BA5A-A16E72AC1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10391635" cy="4601183"/>
          </a:xfrm>
        </p:spPr>
        <p:txBody>
          <a:bodyPr/>
          <a:lstStyle/>
          <a:p>
            <a:r>
              <a:rPr lang="en-US" b="1" dirty="0" err="1"/>
              <a:t>Pubmed</a:t>
            </a:r>
            <a:br>
              <a:rPr lang="en-US"/>
            </a:br>
            <a:r>
              <a:rPr lang="en-US"/>
              <a:t>sučelje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1F90-4B80-4DDB-B671-7BDCE5B0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760" y="1132980"/>
            <a:ext cx="7315200" cy="5120640"/>
          </a:xfrm>
        </p:spPr>
        <p:txBody>
          <a:bodyPr/>
          <a:lstStyle/>
          <a:p>
            <a:r>
              <a:rPr lang="en-US" dirty="0" err="1"/>
              <a:t>održava</a:t>
            </a:r>
            <a:r>
              <a:rPr lang="en-US" dirty="0"/>
              <a:t> </a:t>
            </a:r>
            <a:r>
              <a:rPr lang="en-US"/>
              <a:t>je NLM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b="1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</a:rPr>
              <a:t>ational </a:t>
            </a:r>
            <a:r>
              <a:rPr lang="en-GB" b="1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</a:rPr>
              <a:t>ibrary</a:t>
            </a:r>
            <a:r>
              <a:rPr lang="en-GB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en-GB" b="1">
                <a:solidFill>
                  <a:schemeClr val="tx1">
                    <a:lumMod val="50000"/>
                    <a:lumOff val="50000"/>
                  </a:schemeClr>
                </a:solidFill>
              </a:rPr>
              <a:t> M</a:t>
            </a:r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</a:rPr>
              <a:t>edicine</a:t>
            </a:r>
            <a:r>
              <a:rPr lang="en-GB" b="1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Sadrži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lvl="1"/>
            <a:r>
              <a:rPr lang="en-US" b="1" dirty="0" err="1"/>
              <a:t>Članke</a:t>
            </a:r>
            <a:r>
              <a:rPr lang="en-US" b="1" dirty="0"/>
              <a:t> u </a:t>
            </a:r>
            <a:r>
              <a:rPr lang="en-US" b="1" dirty="0" err="1"/>
              <a:t>časopisima</a:t>
            </a:r>
            <a:r>
              <a:rPr lang="en-US" b="1" dirty="0"/>
              <a:t> </a:t>
            </a:r>
            <a:r>
              <a:rPr lang="en-US" dirty="0" err="1"/>
              <a:t>indeksiranima</a:t>
            </a:r>
            <a:r>
              <a:rPr lang="en-US" dirty="0"/>
              <a:t> </a:t>
            </a:r>
            <a:r>
              <a:rPr lang="en-US"/>
              <a:t>u NLM bazi </a:t>
            </a:r>
            <a:r>
              <a:rPr lang="en-US" dirty="0">
                <a:hlinkClick r:id="rId2"/>
              </a:rPr>
              <a:t>MEDLINE</a:t>
            </a:r>
            <a:endParaRPr lang="en-US" dirty="0"/>
          </a:p>
          <a:p>
            <a:pPr lvl="2"/>
            <a:r>
              <a:rPr lang="en-US" dirty="0" err="1"/>
              <a:t>uvršteno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od 5000 </a:t>
            </a:r>
            <a:r>
              <a:rPr lang="en-US" err="1"/>
              <a:t>biomedicinskih</a:t>
            </a:r>
            <a:r>
              <a:rPr lang="en-US"/>
              <a:t> časopisa</a:t>
            </a:r>
          </a:p>
          <a:p>
            <a:pPr lvl="2"/>
            <a:r>
              <a:rPr lang="en-US"/>
              <a:t>dostupna preko platformi: WOS, OVID, PUBMED, EBSCOhost</a:t>
            </a:r>
          </a:p>
          <a:p>
            <a:pPr lvl="2"/>
            <a:r>
              <a:rPr lang="en-US"/>
              <a:t>dnevno ažuriranje</a:t>
            </a:r>
            <a:endParaRPr lang="en-US" dirty="0"/>
          </a:p>
          <a:p>
            <a:pPr lvl="1"/>
            <a:r>
              <a:rPr lang="en-US" dirty="0"/>
              <a:t>online </a:t>
            </a:r>
            <a:r>
              <a:rPr lang="en-US" dirty="0">
                <a:hlinkClick r:id="rId3"/>
              </a:rPr>
              <a:t>knjige i dokumente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Biomedicine</a:t>
            </a:r>
          </a:p>
          <a:p>
            <a:pPr lvl="1"/>
            <a:r>
              <a:rPr lang="en-US" dirty="0" err="1"/>
              <a:t>cjelovite</a:t>
            </a:r>
            <a:r>
              <a:rPr lang="en-US" dirty="0"/>
              <a:t> </a:t>
            </a:r>
            <a:r>
              <a:rPr lang="en-US" dirty="0" err="1"/>
              <a:t>tekstove</a:t>
            </a:r>
            <a:r>
              <a:rPr lang="en-US" dirty="0"/>
              <a:t> (PUBMED CENTRAL </a:t>
            </a:r>
            <a:r>
              <a:rPr lang="en-US" dirty="0">
                <a:hlinkClick r:id="rId4"/>
              </a:rPr>
              <a:t>PMC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članci</a:t>
            </a:r>
            <a:r>
              <a:rPr lang="en-US" dirty="0"/>
              <a:t> o </a:t>
            </a:r>
            <a:r>
              <a:rPr lang="en-US" dirty="0" err="1"/>
              <a:t>istraživanjima</a:t>
            </a:r>
            <a:r>
              <a:rPr lang="en-US" dirty="0"/>
              <a:t> </a:t>
            </a:r>
            <a:r>
              <a:rPr lang="en-US" dirty="0" err="1"/>
              <a:t>financiranima</a:t>
            </a:r>
            <a:r>
              <a:rPr lang="en-US" dirty="0"/>
              <a:t> </a:t>
            </a:r>
            <a:r>
              <a:rPr lang="en-US" dirty="0" err="1"/>
              <a:t>javnim</a:t>
            </a:r>
            <a:r>
              <a:rPr lang="en-US" dirty="0"/>
              <a:t> </a:t>
            </a:r>
            <a:r>
              <a:rPr lang="en-US" dirty="0" err="1"/>
              <a:t>novcem</a:t>
            </a:r>
            <a:r>
              <a:rPr lang="en-US" dirty="0"/>
              <a:t> (SAD)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8F6AD9-9216-4D7E-B426-B64263AC70A1}"/>
              </a:ext>
            </a:extLst>
          </p:cNvPr>
          <p:cNvSpPr/>
          <p:nvPr/>
        </p:nvSpPr>
        <p:spPr>
          <a:xfrm>
            <a:off x="-1" y="348343"/>
            <a:ext cx="10990217" cy="1095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3D281B45-216D-4A72-90B4-5874C6625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8896" y="2226817"/>
            <a:ext cx="2112464" cy="991729"/>
          </a:xfrm>
          <a:prstGeom prst="rect">
            <a:avLst/>
          </a:prstGeom>
        </p:spPr>
      </p:pic>
      <p:pic>
        <p:nvPicPr>
          <p:cNvPr id="8" name="Picture 7">
            <a:hlinkClick r:id="rId7"/>
            <a:extLst>
              <a:ext uri="{FF2B5EF4-FFF2-40B4-BE49-F238E27FC236}">
                <a16:creationId xmlns:a16="http://schemas.microsoft.com/office/drawing/2014/main" id="{28476B08-10D3-49F4-AD9F-A88455F3CF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959" y="4136572"/>
            <a:ext cx="2593104" cy="791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153D68-A375-447A-A99A-65BB3B6895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959" y="-244513"/>
            <a:ext cx="9092351" cy="230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8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60E8F-B8B4-4D78-92F6-EA05AA3D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08590" cy="4601183"/>
          </a:xfrm>
        </p:spPr>
        <p:txBody>
          <a:bodyPr/>
          <a:lstStyle/>
          <a:p>
            <a:r>
              <a:rPr lang="en-US" b="1"/>
              <a:t>Pubmed</a:t>
            </a:r>
            <a:br>
              <a:rPr lang="en-US"/>
            </a:br>
            <a:r>
              <a:rPr lang="en-US"/>
              <a:t>sučelja</a:t>
            </a:r>
            <a:endParaRPr lang="hr-HR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32BE9F77-8BE4-4279-934F-9C10BAA33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491" y="1302082"/>
            <a:ext cx="3340868" cy="1327906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44BC62AB-54E3-4BAE-BFEA-A63C3D551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2091" y="918905"/>
            <a:ext cx="3340868" cy="2250377"/>
          </a:xfrm>
          <a:prstGeom prst="rect">
            <a:avLst/>
          </a:prstGeom>
        </p:spPr>
      </p:pic>
      <p:pic>
        <p:nvPicPr>
          <p:cNvPr id="8" name="Content Placeholder 7">
            <a:hlinkClick r:id="rId6"/>
            <a:extLst>
              <a:ext uri="{FF2B5EF4-FFF2-40B4-BE49-F238E27FC236}">
                <a16:creationId xmlns:a16="http://schemas.microsoft.com/office/drawing/2014/main" id="{CB87FD98-8980-40D3-BFEC-5973CA252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5035687" y="3598242"/>
            <a:ext cx="3649428" cy="212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691C2-368E-A1B5-2450-EF39F993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025" y="864108"/>
            <a:ext cx="3750113" cy="5120639"/>
          </a:xfrm>
        </p:spPr>
        <p:txBody>
          <a:bodyPr>
            <a:normAutofit/>
          </a:bodyPr>
          <a:lstStyle/>
          <a:p>
            <a:r>
              <a:rPr lang="en-HR" b="1">
                <a:solidFill>
                  <a:srgbClr val="7030A0"/>
                </a:solidFill>
              </a:rPr>
              <a:t>W</a:t>
            </a:r>
            <a:r>
              <a:rPr lang="en-HR">
                <a:solidFill>
                  <a:schemeClr val="tx1">
                    <a:lumMod val="85000"/>
                    <a:lumOff val="15000"/>
                  </a:schemeClr>
                </a:solidFill>
              </a:rPr>
              <a:t>EB</a:t>
            </a:r>
            <a:r>
              <a:rPr lang="en-HR" b="1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HR" b="1">
                <a:solidFill>
                  <a:srgbClr val="7030A0"/>
                </a:solidFill>
              </a:rPr>
              <a:t>O</a:t>
            </a:r>
            <a:r>
              <a:rPr lang="en-HR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r>
              <a:rPr lang="en-HR" b="1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HR" b="1">
                <a:solidFill>
                  <a:srgbClr val="7030A0"/>
                </a:solidFill>
              </a:rPr>
              <a:t>S</a:t>
            </a:r>
            <a:r>
              <a:rPr lang="en-HR">
                <a:solidFill>
                  <a:schemeClr val="tx1">
                    <a:lumMod val="85000"/>
                    <a:lumOff val="15000"/>
                  </a:schemeClr>
                </a:solidFill>
              </a:rPr>
              <a:t>CIENCE</a:t>
            </a:r>
            <a:br>
              <a:rPr lang="en-HR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sučelje</a:t>
            </a:r>
            <a:endParaRPr lang="en-H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HR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8BAC1-EC6C-7460-ABB7-4F44E0C1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n-GB" b="0" i="0" dirty="0" err="1">
                <a:effectLst/>
                <a:latin typeface="var(--font-family, var(--font-family-sans))"/>
              </a:rPr>
              <a:t>zapisi</a:t>
            </a:r>
            <a:r>
              <a:rPr lang="en-GB" b="0" i="0" dirty="0">
                <a:effectLst/>
                <a:latin typeface="var(--font-family, var(--font-family-sans))"/>
              </a:rPr>
              <a:t>/reference </a:t>
            </a:r>
            <a:r>
              <a:rPr lang="en-GB" b="0" i="0" dirty="0" err="1">
                <a:effectLst/>
                <a:latin typeface="var(--font-family, var(--font-family-sans))"/>
              </a:rPr>
              <a:t>unose</a:t>
            </a:r>
            <a:r>
              <a:rPr lang="en-GB" b="0" i="0" dirty="0">
                <a:effectLst/>
                <a:latin typeface="var(--font-family, var(--font-family-sans))"/>
              </a:rPr>
              <a:t> se </a:t>
            </a:r>
            <a:r>
              <a:rPr lang="en-GB" b="0" i="0">
                <a:effectLst/>
                <a:latin typeface="var(--font-family, var(--font-family-sans))"/>
              </a:rPr>
              <a:t>od 1945.</a:t>
            </a:r>
            <a:endParaRPr lang="en-GB" b="0" i="0" dirty="0">
              <a:effectLst/>
              <a:latin typeface="var(--font-family, var(--font-family-sans))"/>
            </a:endParaRPr>
          </a:p>
          <a:p>
            <a:r>
              <a:rPr lang="en-GB" b="0" i="0" dirty="0">
                <a:effectLst/>
                <a:latin typeface="var(--font-family, var(--font-family-sans))"/>
              </a:rPr>
              <a:t> </a:t>
            </a:r>
            <a:r>
              <a:rPr lang="en-GB" b="0" i="0" dirty="0" err="1">
                <a:effectLst/>
                <a:latin typeface="var(--font-family, var(--font-family-sans))"/>
              </a:rPr>
              <a:t>alati</a:t>
            </a:r>
            <a:r>
              <a:rPr lang="en-GB" b="0" i="0" dirty="0">
                <a:effectLst/>
                <a:latin typeface="var(--font-family, var(--font-family-sans))"/>
              </a:rPr>
              <a:t> za </a:t>
            </a:r>
            <a:r>
              <a:rPr lang="en-GB" b="0" i="0" dirty="0" err="1">
                <a:effectLst/>
                <a:latin typeface="var(--font-family, var(--font-family-sans))"/>
              </a:rPr>
              <a:t>analizu</a:t>
            </a:r>
            <a:r>
              <a:rPr lang="en-GB" b="0" i="0" dirty="0">
                <a:effectLst/>
                <a:latin typeface="var(--font-family, var(--font-family-sans))"/>
              </a:rPr>
              <a:t> </a:t>
            </a:r>
            <a:r>
              <a:rPr lang="en-GB" b="0" i="0" dirty="0" err="1">
                <a:effectLst/>
                <a:latin typeface="var(--font-family, var(--font-family-sans))"/>
              </a:rPr>
              <a:t>uspješnosti</a:t>
            </a:r>
            <a:r>
              <a:rPr lang="en-GB" b="0" i="0" dirty="0">
                <a:effectLst/>
                <a:latin typeface="var(--font-family, var(--font-family-sans))"/>
              </a:rPr>
              <a:t> </a:t>
            </a:r>
            <a:r>
              <a:rPr lang="en-GB" b="0" i="0" dirty="0" err="1">
                <a:effectLst/>
                <a:latin typeface="var(--font-family, var(--font-family-sans))"/>
              </a:rPr>
              <a:t>i</a:t>
            </a:r>
            <a:r>
              <a:rPr lang="en-GB" b="0" i="0" dirty="0">
                <a:effectLst/>
                <a:latin typeface="var(--font-family, var(--font-family-sans))"/>
              </a:rPr>
              <a:t> </a:t>
            </a:r>
            <a:r>
              <a:rPr lang="en-GB" b="0" i="0" dirty="0" err="1">
                <a:effectLst/>
                <a:latin typeface="var(--font-family, var(--font-family-sans))"/>
              </a:rPr>
              <a:t>kvalitete</a:t>
            </a:r>
            <a:r>
              <a:rPr lang="en-GB" b="0" i="0" dirty="0">
                <a:effectLst/>
                <a:latin typeface="var(--font-family, var(--font-family-sans))"/>
              </a:rPr>
              <a:t> </a:t>
            </a:r>
            <a:r>
              <a:rPr lang="en-GB" b="0" i="0" dirty="0" err="1">
                <a:effectLst/>
                <a:latin typeface="var(--font-family, var(--font-family-sans))"/>
              </a:rPr>
              <a:t>istraživanja</a:t>
            </a:r>
            <a:endParaRPr lang="en-GB" b="0" i="0" dirty="0">
              <a:effectLst/>
              <a:latin typeface="var(--font-family, var(--font-family-sans))"/>
            </a:endParaRPr>
          </a:p>
          <a:p>
            <a:pPr lvl="1"/>
            <a:r>
              <a:rPr lang="en-GB" b="1" err="1">
                <a:latin typeface="var(--font-family, var(--font-family-sans))"/>
              </a:rPr>
              <a:t>Broj</a:t>
            </a:r>
            <a:r>
              <a:rPr lang="en-GB" b="1">
                <a:latin typeface="var(--font-family, var(--font-family-sans))"/>
              </a:rPr>
              <a:t> citata </a:t>
            </a:r>
            <a:endParaRPr lang="en-GB" b="1" i="0" dirty="0">
              <a:effectLst/>
              <a:latin typeface="var(--font-family, var(--font-family-sans))"/>
            </a:endParaRPr>
          </a:p>
          <a:p>
            <a:r>
              <a:rPr lang="en-GB" b="0" i="0" dirty="0">
                <a:effectLst/>
                <a:latin typeface="var(--font-family, var(--font-family-sans))"/>
              </a:rPr>
              <a:t> </a:t>
            </a:r>
            <a:r>
              <a:rPr lang="en-GB" b="0" i="0" dirty="0" err="1">
                <a:effectLst/>
                <a:latin typeface="var(--font-family, var(--font-family-sans))"/>
              </a:rPr>
              <a:t>oko</a:t>
            </a:r>
            <a:r>
              <a:rPr lang="en-GB" b="0" i="0" dirty="0">
                <a:effectLst/>
                <a:latin typeface="var(--font-family, var(--font-family-sans))"/>
              </a:rPr>
              <a:t> 34,000 </a:t>
            </a:r>
            <a:r>
              <a:rPr lang="en-GB" b="0" i="0" dirty="0" err="1">
                <a:effectLst/>
                <a:latin typeface="var(--font-family, var(--font-family-sans))"/>
              </a:rPr>
              <a:t>časopisa</a:t>
            </a:r>
            <a:r>
              <a:rPr lang="en-GB" b="0" i="0" dirty="0">
                <a:effectLst/>
                <a:latin typeface="var(--font-family, var(--font-family-sans))"/>
              </a:rPr>
              <a:t> </a:t>
            </a:r>
          </a:p>
          <a:p>
            <a:r>
              <a:rPr lang="en-GB" b="0" i="0">
                <a:effectLst/>
                <a:latin typeface="var(--font-family, var(--font-family-sans))"/>
              </a:rPr>
              <a:t> jedinstveno sučelje za </a:t>
            </a:r>
            <a:r>
              <a:rPr lang="en-GB" b="1" i="0" dirty="0" err="1">
                <a:effectLst/>
                <a:latin typeface="var(--font-family, var(--font-family-sans))"/>
              </a:rPr>
              <a:t>više</a:t>
            </a:r>
            <a:r>
              <a:rPr lang="en-GB" b="1" i="0" dirty="0">
                <a:effectLst/>
                <a:latin typeface="var(--font-family, var(--font-family-sans))"/>
              </a:rPr>
              <a:t> </a:t>
            </a:r>
            <a:r>
              <a:rPr lang="en-GB" b="1" i="0" dirty="0" err="1">
                <a:effectLst/>
                <a:latin typeface="var(--font-family, var(--font-family-sans))"/>
              </a:rPr>
              <a:t>baza</a:t>
            </a:r>
            <a:endParaRPr lang="en-GB" b="1" i="0" dirty="0">
              <a:effectLst/>
              <a:latin typeface="var(--font-family, var(--font-family-sans))"/>
            </a:endParaRPr>
          </a:p>
          <a:p>
            <a:endParaRPr lang="en-H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60304-F285-4441-A462-07BE63914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410" y="1458601"/>
            <a:ext cx="2039174" cy="9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9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20E4FFD4118F4FAC177C2A1446CE22" ma:contentTypeVersion="15" ma:contentTypeDescription="Stvaranje novog dokumenta." ma:contentTypeScope="" ma:versionID="e96104d4b576a75ecd90f78db8063c7e">
  <xsd:schema xmlns:xsd="http://www.w3.org/2001/XMLSchema" xmlns:xs="http://www.w3.org/2001/XMLSchema" xmlns:p="http://schemas.microsoft.com/office/2006/metadata/properties" xmlns:ns3="b2973204-e1e0-4884-a5ba-635df2e5a1f8" xmlns:ns4="277dcd04-1741-48b5-84f7-abb5b1d758cf" targetNamespace="http://schemas.microsoft.com/office/2006/metadata/properties" ma:root="true" ma:fieldsID="e0401e9758d14e82687dc158c6f58aaa" ns3:_="" ns4:_="">
    <xsd:import namespace="b2973204-e1e0-4884-a5ba-635df2e5a1f8"/>
    <xsd:import namespace="277dcd04-1741-48b5-84f7-abb5b1d758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73204-e1e0-4884-a5ba-635df2e5a1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dcd04-1741-48b5-84f7-abb5b1d758c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Raspršivanje savjeta za zajedničko korištenj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2973204-e1e0-4884-a5ba-635df2e5a1f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A01B74-2DCB-4C3F-9454-E53EAE2F88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73204-e1e0-4884-a5ba-635df2e5a1f8"/>
    <ds:schemaRef ds:uri="277dcd04-1741-48b5-84f7-abb5b1d758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F9867D-1357-4CAB-906D-00A632E9277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77dcd04-1741-48b5-84f7-abb5b1d758cf"/>
    <ds:schemaRef ds:uri="http://schemas.microsoft.com/office/2006/documentManagement/types"/>
    <ds:schemaRef ds:uri="b2973204-e1e0-4884-a5ba-635df2e5a1f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9E66E79-3A9F-41E3-9BA6-8911F37974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957</TotalTime>
  <Words>1215</Words>
  <Application>Microsoft Office PowerPoint</Application>
  <PresentationFormat>Widescreen</PresentationFormat>
  <Paragraphs>211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Corbel</vt:lpstr>
      <vt:lpstr>var(--font-family, var(--font-family-sans))</vt:lpstr>
      <vt:lpstr>Wingdings 2</vt:lpstr>
      <vt:lpstr>Frame</vt:lpstr>
      <vt:lpstr>Biomedical information retrieval (BIR) </vt:lpstr>
      <vt:lpstr>PowerPoint Presentation</vt:lpstr>
      <vt:lpstr>Baze podataka</vt:lpstr>
      <vt:lpstr>Ključan aspekt biomedicinskih istraživanja i medicine utemeljene na dokazima</vt:lpstr>
      <vt:lpstr>Baze podataka  vrste</vt:lpstr>
      <vt:lpstr>NLM najpoznatije informacijsko čvorište za diseminaciju biomedicinskih  informacija</vt:lpstr>
      <vt:lpstr>Pubmed sučelje</vt:lpstr>
      <vt:lpstr>Pubmed sučelja</vt:lpstr>
      <vt:lpstr>WEB OF SCIENCE sučelje</vt:lpstr>
      <vt:lpstr>WOS (All databases)</vt:lpstr>
      <vt:lpstr>Current Contents  CC </vt:lpstr>
      <vt:lpstr>WoSCC Core Collection  Science Citation Index Expanded (SCIE) Social Sciences Citation Index (SSCI) Arts &amp; Humanities Citation Index (AHCI)  Conference Proceedings Citation Index- Science (CPCI-S) – od 1990.    Conference Proceedings Citation Index- Social Science &amp; Humanities (CPCI-   SSH) Book Citation Index – Science   Book Citation Index – Social Sciences &amp; Humanities (BKCI-SSH) Emerging Sources Citation Index (ESCI) Current Chemical Reactions (CCR-EXPANDED) Index Chemicus (IC) </vt:lpstr>
      <vt:lpstr>   </vt:lpstr>
      <vt:lpstr>Baze s podacima o utjecajnosti časopisa</vt:lpstr>
      <vt:lpstr>MESH baza   MEDICINSKI TEZAURUS</vt:lpstr>
      <vt:lpstr>The Cochrane Library</vt:lpstr>
      <vt:lpstr>The Cochrane Library</vt:lpstr>
      <vt:lpstr>PowerPoint Presentation</vt:lpstr>
      <vt:lpstr>INFO sustavi</vt:lpstr>
      <vt:lpstr>PRISTUPI izvorima  a) slobodni b) uz licencu   NACIONALNE LICENCE</vt:lpstr>
      <vt:lpstr>Dohvaćanje informacija</vt:lpstr>
      <vt:lpstr>Pokazatelji uspješnosti dohvaćanja</vt:lpstr>
      <vt:lpstr>Načini dohvaćanja</vt:lpstr>
      <vt:lpstr>Upit /Querry</vt:lpstr>
      <vt:lpstr>Ponavljanje postupka</vt:lpstr>
      <vt:lpstr>Oblikovanje upita</vt:lpstr>
      <vt:lpstr>Booleanovi osnovni operatori </vt:lpstr>
      <vt:lpstr>Bazični Booleanovi operatori</vt:lpstr>
      <vt:lpstr>Operatori blizine</vt:lpstr>
      <vt:lpstr>Model PICO</vt:lpstr>
      <vt:lpstr>Postupak traženja izvora/dokaza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Biomedical literature retrieval (BLR)</dc:title>
  <dc:creator>Danira Matijaca</dc:creator>
  <cp:lastModifiedBy>Danira Matijaca</cp:lastModifiedBy>
  <cp:revision>52</cp:revision>
  <dcterms:created xsi:type="dcterms:W3CDTF">2023-12-04T13:50:22Z</dcterms:created>
  <dcterms:modified xsi:type="dcterms:W3CDTF">2023-12-07T14:04:59Z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0x0101007820E4FFD4118F4FAC177C2A1446CE22</vt:lpwstr>
  </property>
</Properties>
</file>